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notesMasterIdLst>
    <p:notesMasterId r:id="rId22"/>
  </p:notesMasterIdLst>
  <p:handoutMasterIdLst>
    <p:handoutMasterId r:id="rId23"/>
  </p:handoutMasterIdLst>
  <p:sldIdLst>
    <p:sldId id="920" r:id="rId2"/>
    <p:sldId id="975" r:id="rId3"/>
    <p:sldId id="976" r:id="rId4"/>
    <p:sldId id="977" r:id="rId5"/>
    <p:sldId id="978" r:id="rId6"/>
    <p:sldId id="979" r:id="rId7"/>
    <p:sldId id="980" r:id="rId8"/>
    <p:sldId id="992" r:id="rId9"/>
    <p:sldId id="981" r:id="rId10"/>
    <p:sldId id="982" r:id="rId11"/>
    <p:sldId id="983" r:id="rId12"/>
    <p:sldId id="984" r:id="rId13"/>
    <p:sldId id="985" r:id="rId14"/>
    <p:sldId id="986" r:id="rId15"/>
    <p:sldId id="987" r:id="rId16"/>
    <p:sldId id="988" r:id="rId17"/>
    <p:sldId id="989" r:id="rId18"/>
    <p:sldId id="990" r:id="rId19"/>
    <p:sldId id="991" r:id="rId20"/>
    <p:sldId id="804" r:id="rId21"/>
  </p:sldIdLst>
  <p:sldSz cx="12192000" cy="6858000"/>
  <p:notesSz cx="6858000" cy="9144000"/>
  <p:defaultTextStyle>
    <a:defPPr>
      <a:defRPr lang="zh-CN"/>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3E3DEC67-D806-4995-AABB-192EF5060B06}">
          <p14:sldIdLst>
            <p14:sldId id="920"/>
            <p14:sldId id="975"/>
            <p14:sldId id="976"/>
            <p14:sldId id="977"/>
            <p14:sldId id="978"/>
            <p14:sldId id="979"/>
            <p14:sldId id="980"/>
            <p14:sldId id="992"/>
            <p14:sldId id="981"/>
            <p14:sldId id="982"/>
            <p14:sldId id="983"/>
            <p14:sldId id="984"/>
            <p14:sldId id="985"/>
            <p14:sldId id="986"/>
            <p14:sldId id="987"/>
            <p14:sldId id="988"/>
            <p14:sldId id="989"/>
            <p14:sldId id="990"/>
            <p14:sldId id="991"/>
            <p14:sldId id="804"/>
          </p14:sldIdLst>
        </p14:section>
      </p14:sectionLst>
    </p:ex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hiddenSlides="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2600"/>
    <a:srgbClr val="FF8000"/>
    <a:srgbClr val="A30000"/>
    <a:srgbClr val="AB7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034E78-7F5D-4C2E-B375-FC64B27BC917}" styleName="深色樣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中等深淺樣式 3 - 輔色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淺色樣式 2 - 輔色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中等深淺樣式 1 - 輔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6" autoAdjust="0"/>
    <p:restoredTop sz="86410" autoAdjust="0"/>
  </p:normalViewPr>
  <p:slideViewPr>
    <p:cSldViewPr snapToGrid="0">
      <p:cViewPr varScale="1">
        <p:scale>
          <a:sx n="88" d="100"/>
          <a:sy n="88" d="100"/>
        </p:scale>
        <p:origin x="2360" y="60"/>
      </p:cViewPr>
      <p:guideLst>
        <p:guide orient="horz" pos="2137"/>
        <p:guide pos="3840"/>
      </p:guideLst>
    </p:cSldViewPr>
  </p:slideViewPr>
  <p:outlineViewPr>
    <p:cViewPr>
      <p:scale>
        <a:sx n="33" d="100"/>
        <a:sy n="33" d="100"/>
      </p:scale>
      <p:origin x="0" y="-2597"/>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96" d="100"/>
          <a:sy n="96" d="100"/>
        </p:scale>
        <p:origin x="613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C6E495-074D-4A49-A062-D8E5D467D02D}" type="datetimeFigureOut">
              <a:rPr lang="en-US" smtClean="0"/>
              <a:t>3/21/2022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FCF7EF5-C109-324F-9D29-7407436FD491}" type="slidenum">
              <a:rPr lang="en-US" smtClean="0"/>
              <a:t>‹#›</a:t>
            </a:fld>
            <a:endParaRPr lang="en-US"/>
          </a:p>
        </p:txBody>
      </p:sp>
    </p:spTree>
    <p:extLst>
      <p:ext uri="{BB962C8B-B14F-4D97-AF65-F5344CB8AC3E}">
        <p14:creationId xmlns:p14="http://schemas.microsoft.com/office/powerpoint/2010/main" val="135126547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gif>
</file>

<file path=ppt/media/image6.png>
</file>

<file path=ppt/media/image7.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F24AD7-4E24-49EC-8378-ED00CCEB1ED7}" type="datetimeFigureOut">
              <a:rPr lang="zh-CN" altLang="en-US" smtClean="0"/>
              <a:t>2022/3/21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B317EA-879D-4C18-A7FE-780B87215D61}" type="slidenum">
              <a:rPr lang="zh-CN" altLang="en-US" smtClean="0"/>
              <a:t>‹#›</a:t>
            </a:fld>
            <a:endParaRPr lang="zh-CN" altLang="en-US"/>
          </a:p>
        </p:txBody>
      </p:sp>
    </p:spTree>
    <p:extLst>
      <p:ext uri="{BB962C8B-B14F-4D97-AF65-F5344CB8AC3E}">
        <p14:creationId xmlns:p14="http://schemas.microsoft.com/office/powerpoint/2010/main" val="85125848"/>
      </p:ext>
    </p:extLst>
  </p:cSld>
  <p:clrMap bg1="lt1" tx1="dk1" bg2="lt2" tx2="dk2" accent1="accent1" accent2="accent2" accent3="accent3" accent4="accent4" accent5="accent5" accent6="accent6" hlink="hlink" folHlink="folHlink"/>
  <p:notesStyle>
    <a:lvl1pPr marL="0" algn="l" defTabSz="914378" rtl="0" eaLnBrk="1" latinLnBrk="0" hangingPunct="1">
      <a:defRPr sz="1200" kern="1200">
        <a:solidFill>
          <a:schemeClr val="tx1"/>
        </a:solidFill>
        <a:latin typeface="+mn-lt"/>
        <a:ea typeface="+mn-ea"/>
        <a:cs typeface="+mn-cs"/>
      </a:defRPr>
    </a:lvl1pPr>
    <a:lvl2pPr marL="457189" algn="l" defTabSz="914378" rtl="0" eaLnBrk="1" latinLnBrk="0" hangingPunct="1">
      <a:defRPr sz="1200" kern="1200">
        <a:solidFill>
          <a:schemeClr val="tx1"/>
        </a:solidFill>
        <a:latin typeface="+mn-lt"/>
        <a:ea typeface="+mn-ea"/>
        <a:cs typeface="+mn-cs"/>
      </a:defRPr>
    </a:lvl2pPr>
    <a:lvl3pPr marL="914378" algn="l" defTabSz="914378" rtl="0" eaLnBrk="1" latinLnBrk="0" hangingPunct="1">
      <a:defRPr sz="1200" kern="1200">
        <a:solidFill>
          <a:schemeClr val="tx1"/>
        </a:solidFill>
        <a:latin typeface="+mn-lt"/>
        <a:ea typeface="+mn-ea"/>
        <a:cs typeface="+mn-cs"/>
      </a:defRPr>
    </a:lvl3pPr>
    <a:lvl4pPr marL="1371566" algn="l" defTabSz="914378" rtl="0" eaLnBrk="1" latinLnBrk="0" hangingPunct="1">
      <a:defRPr sz="1200" kern="1200">
        <a:solidFill>
          <a:schemeClr val="tx1"/>
        </a:solidFill>
        <a:latin typeface="+mn-lt"/>
        <a:ea typeface="+mn-ea"/>
        <a:cs typeface="+mn-cs"/>
      </a:defRPr>
    </a:lvl4pPr>
    <a:lvl5pPr marL="1828754" algn="l" defTabSz="914378" rtl="0" eaLnBrk="1" latinLnBrk="0" hangingPunct="1">
      <a:defRPr sz="1200" kern="1200">
        <a:solidFill>
          <a:schemeClr val="tx1"/>
        </a:solidFill>
        <a:latin typeface="+mn-lt"/>
        <a:ea typeface="+mn-ea"/>
        <a:cs typeface="+mn-cs"/>
      </a:defRPr>
    </a:lvl5pPr>
    <a:lvl6pPr marL="2285943" algn="l" defTabSz="914378" rtl="0" eaLnBrk="1" latinLnBrk="0" hangingPunct="1">
      <a:defRPr sz="1200" kern="1200">
        <a:solidFill>
          <a:schemeClr val="tx1"/>
        </a:solidFill>
        <a:latin typeface="+mn-lt"/>
        <a:ea typeface="+mn-ea"/>
        <a:cs typeface="+mn-cs"/>
      </a:defRPr>
    </a:lvl6pPr>
    <a:lvl7pPr marL="2743132" algn="l" defTabSz="914378" rtl="0" eaLnBrk="1" latinLnBrk="0" hangingPunct="1">
      <a:defRPr sz="1200" kern="1200">
        <a:solidFill>
          <a:schemeClr val="tx1"/>
        </a:solidFill>
        <a:latin typeface="+mn-lt"/>
        <a:ea typeface="+mn-ea"/>
        <a:cs typeface="+mn-cs"/>
      </a:defRPr>
    </a:lvl7pPr>
    <a:lvl8pPr marL="3200320" algn="l" defTabSz="914378" rtl="0" eaLnBrk="1" latinLnBrk="0" hangingPunct="1">
      <a:defRPr sz="1200" kern="1200">
        <a:solidFill>
          <a:schemeClr val="tx1"/>
        </a:solidFill>
        <a:latin typeface="+mn-lt"/>
        <a:ea typeface="+mn-ea"/>
        <a:cs typeface="+mn-cs"/>
      </a:defRPr>
    </a:lvl8pPr>
    <a:lvl9pPr marL="3657509" algn="l" defTabSz="9143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685800" y="1143000"/>
            <a:ext cx="5486400" cy="3086100"/>
          </a:xfrm>
        </p:spPr>
      </p:sp>
      <p:sp>
        <p:nvSpPr>
          <p:cNvPr id="3" name="備忘稿版面配置區 2"/>
          <p:cNvSpPr>
            <a:spLocks noGrp="1"/>
          </p:cNvSpPr>
          <p:nvPr>
            <p:ph type="body" idx="1"/>
          </p:nvPr>
        </p:nvSpPr>
        <p:spPr/>
        <p:txBody>
          <a:bodyPr/>
          <a:lstStyle/>
          <a:p>
            <a:r>
              <a:rPr kumimoji="1" lang="zh-CN" altLang="en-US" dirty="0"/>
              <a:t>工作新意图发现</a:t>
            </a:r>
            <a:endParaRPr kumimoji="1" lang="en-US" altLang="zh-TW" dirty="0"/>
          </a:p>
        </p:txBody>
      </p:sp>
      <p:sp>
        <p:nvSpPr>
          <p:cNvPr id="4" name="投影片編號版面配置區 3"/>
          <p:cNvSpPr>
            <a:spLocks noGrp="1"/>
          </p:cNvSpPr>
          <p:nvPr>
            <p:ph type="sldNum" sz="quarter" idx="10"/>
          </p:nvPr>
        </p:nvSpPr>
        <p:spPr/>
        <p:txBody>
          <a:bodyPr/>
          <a:lstStyle/>
          <a:p>
            <a:fld id="{3BB317EA-879D-4C18-A7FE-780B87215D61}" type="slidenum">
              <a:rPr lang="zh-CN" altLang="en-US" smtClean="0"/>
              <a:t>20</a:t>
            </a:fld>
            <a:endParaRPr lang="zh-CN" altLang="en-US"/>
          </a:p>
        </p:txBody>
      </p:sp>
    </p:spTree>
    <p:extLst>
      <p:ext uri="{BB962C8B-B14F-4D97-AF65-F5344CB8AC3E}">
        <p14:creationId xmlns:p14="http://schemas.microsoft.com/office/powerpoint/2010/main" val="5494029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1424" y="1700814"/>
            <a:ext cx="10363200" cy="1470025"/>
          </a:xfrm>
        </p:spPr>
        <p:txBody>
          <a:bodyPr>
            <a:normAutofit/>
          </a:bodyPr>
          <a:lstStyle>
            <a:lvl1pPr>
              <a:defRPr sz="3600">
                <a:latin typeface="Microsoft YaHei" charset="-122"/>
                <a:ea typeface="Microsoft YaHei" charset="-122"/>
                <a:cs typeface="Microsoft YaHei" charset="-122"/>
              </a:defRPr>
            </a:lvl1pPr>
          </a:lstStyle>
          <a:p>
            <a:r>
              <a:rPr lang="zh-CN" altLang="en-US" dirty="0"/>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latin typeface="Microsoft YaHei" charset="-122"/>
                <a:ea typeface="Microsoft YaHei" charset="-122"/>
                <a:cs typeface="Microsoft YaHei" charset="-122"/>
              </a:defRPr>
            </a:lvl1pPr>
            <a:lvl2pPr marL="457167" indent="0" algn="ctr">
              <a:buNone/>
              <a:defRPr>
                <a:solidFill>
                  <a:schemeClr val="tx1">
                    <a:tint val="75000"/>
                  </a:schemeClr>
                </a:solidFill>
              </a:defRPr>
            </a:lvl2pPr>
            <a:lvl3pPr marL="914332"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30" indent="0" algn="ctr">
              <a:buNone/>
              <a:defRPr>
                <a:solidFill>
                  <a:schemeClr val="tx1">
                    <a:tint val="75000"/>
                  </a:schemeClr>
                </a:solidFill>
              </a:defRPr>
            </a:lvl6pPr>
            <a:lvl7pPr marL="2742994" indent="0" algn="ctr">
              <a:buNone/>
              <a:defRPr>
                <a:solidFill>
                  <a:schemeClr val="tx1">
                    <a:tint val="75000"/>
                  </a:schemeClr>
                </a:solidFill>
              </a:defRPr>
            </a:lvl7pPr>
            <a:lvl8pPr marL="3200160" indent="0" algn="ctr">
              <a:buNone/>
              <a:defRPr>
                <a:solidFill>
                  <a:schemeClr val="tx1">
                    <a:tint val="75000"/>
                  </a:schemeClr>
                </a:solidFill>
              </a:defRPr>
            </a:lvl8pPr>
            <a:lvl9pPr marL="3657327"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endParaRPr lang="zh-CN" altLang="en-US"/>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3431180"/>
            <a:ext cx="12192000" cy="213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圖片 5">
            <a:extLst>
              <a:ext uri="{FF2B5EF4-FFF2-40B4-BE49-F238E27FC236}">
                <a16:creationId xmlns:a16="http://schemas.microsoft.com/office/drawing/2014/main" id="{6DDB4344-6D08-F045-8258-D96AB1178DB2}"/>
              </a:ext>
            </a:extLst>
          </p:cNvPr>
          <p:cNvPicPr>
            <a:picLocks/>
          </p:cNvPicPr>
          <p:nvPr userDrawn="1"/>
        </p:nvPicPr>
        <p:blipFill>
          <a:blip r:embed="rId3" cstate="print">
            <a:extLst>
              <a:ext uri="{28A0092B-C50C-407E-A947-70E740481C1C}">
                <a14:useLocalDpi xmlns:a14="http://schemas.microsoft.com/office/drawing/2010/main" val="0"/>
              </a:ext>
            </a:extLst>
          </a:blip>
          <a:stretch>
            <a:fillRect/>
          </a:stretch>
        </p:blipFill>
        <p:spPr>
          <a:xfrm>
            <a:off x="10903669" y="145071"/>
            <a:ext cx="1080000" cy="1080000"/>
          </a:xfrm>
          <a:prstGeom prst="rect">
            <a:avLst/>
          </a:prstGeom>
        </p:spPr>
      </p:pic>
    </p:spTree>
    <p:extLst>
      <p:ext uri="{BB962C8B-B14F-4D97-AF65-F5344CB8AC3E}">
        <p14:creationId xmlns:p14="http://schemas.microsoft.com/office/powerpoint/2010/main" val="1344739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endParaRPr lang="zh-CN" altLang="en-US" dirty="0"/>
          </a:p>
        </p:txBody>
      </p:sp>
    </p:spTree>
    <p:extLst>
      <p:ext uri="{BB962C8B-B14F-4D97-AF65-F5344CB8AC3E}">
        <p14:creationId xmlns:p14="http://schemas.microsoft.com/office/powerpoint/2010/main" val="4025544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1600526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4" name="矩形 73">
            <a:extLst>
              <a:ext uri="{FF2B5EF4-FFF2-40B4-BE49-F238E27FC236}">
                <a16:creationId xmlns:a16="http://schemas.microsoft.com/office/drawing/2014/main" id="{818A1B41-492D-2E41-8DBE-C3C15FEB1CFF}"/>
              </a:ext>
            </a:extLst>
          </p:cNvPr>
          <p:cNvSpPr/>
          <p:nvPr userDrawn="1"/>
        </p:nvSpPr>
        <p:spPr>
          <a:xfrm>
            <a:off x="-1" y="160021"/>
            <a:ext cx="12192001" cy="11205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p>
        </p:txBody>
      </p:sp>
      <p:sp>
        <p:nvSpPr>
          <p:cNvPr id="2" name="标题 1"/>
          <p:cNvSpPr>
            <a:spLocks noGrp="1"/>
          </p:cNvSpPr>
          <p:nvPr>
            <p:ph type="title"/>
          </p:nvPr>
        </p:nvSpPr>
        <p:spPr>
          <a:xfrm>
            <a:off x="563960" y="368165"/>
            <a:ext cx="10369184" cy="922115"/>
          </a:xfrm>
        </p:spPr>
        <p:txBody>
          <a:bodyPr>
            <a:noAutofit/>
          </a:bodyPr>
          <a:lstStyle>
            <a:lvl1pPr algn="l">
              <a:defRPr sz="3600" b="0">
                <a:latin typeface="Microsoft YaHei" charset="-122"/>
                <a:ea typeface="Microsoft YaHei" charset="-122"/>
                <a:cs typeface="Microsoft YaHei" charset="-122"/>
              </a:defRPr>
            </a:lvl1pPr>
          </a:lstStyle>
          <a:p>
            <a:r>
              <a:rPr lang="zh-CN" altLang="en-US" dirty="0"/>
              <a:t>单击此处编辑母版标题样式</a:t>
            </a:r>
          </a:p>
        </p:txBody>
      </p:sp>
      <p:sp>
        <p:nvSpPr>
          <p:cNvPr id="3" name="内容占位符 2"/>
          <p:cNvSpPr>
            <a:spLocks noGrp="1"/>
          </p:cNvSpPr>
          <p:nvPr>
            <p:ph idx="1"/>
          </p:nvPr>
        </p:nvSpPr>
        <p:spPr>
          <a:xfrm>
            <a:off x="563961" y="1404813"/>
            <a:ext cx="10369183" cy="4525963"/>
          </a:xfrm>
        </p:spPr>
        <p:txBody>
          <a:bodyPr>
            <a:normAutofit/>
          </a:bodyPr>
          <a:lstStyle>
            <a:lvl1pPr marL="342874" indent="-342874" algn="l" rtl="0" eaLnBrk="1" fontAlgn="base" latinLnBrk="0" hangingPunct="1">
              <a:spcBef>
                <a:spcPct val="20000"/>
              </a:spcBef>
              <a:spcAft>
                <a:spcPct val="0"/>
              </a:spcAft>
              <a:buClr>
                <a:srgbClr val="7030A0"/>
              </a:buClr>
              <a:buSzPct val="73000"/>
              <a:buFont typeface="Wingdings 2" pitchFamily="18" charset="2"/>
              <a:buChar char=""/>
              <a:defRPr lang="zh-CN" altLang="en-US" sz="2400" kern="1200" dirty="0" smtClean="0">
                <a:solidFill>
                  <a:schemeClr val="tx1"/>
                </a:solidFill>
                <a:latin typeface="Microsoft YaHei" charset="-122"/>
                <a:ea typeface="Microsoft YaHei" charset="-122"/>
                <a:cs typeface="Microsoft YaHei" charset="-122"/>
              </a:defRPr>
            </a:lvl1pPr>
            <a:lvl2pPr marL="742895" indent="-285730">
              <a:buClr>
                <a:srgbClr val="B418B8"/>
              </a:buClr>
              <a:buSzPct val="80000"/>
              <a:buFont typeface="Wingdings" pitchFamily="2" charset="2"/>
              <a:buChar char="u"/>
              <a:defRPr lang="zh-CN" altLang="en-US" sz="2000" kern="1200" dirty="0" smtClean="0">
                <a:solidFill>
                  <a:schemeClr val="tx1"/>
                </a:solidFill>
                <a:latin typeface="Microsoft YaHei" charset="-122"/>
                <a:ea typeface="Microsoft YaHei" charset="-122"/>
                <a:cs typeface="Microsoft YaHei" charset="-122"/>
              </a:defRPr>
            </a:lvl2pPr>
            <a:lvl3pPr marL="1142914" indent="-228584">
              <a:defRPr lang="zh-CN" altLang="en-US" sz="1800" kern="1200" dirty="0" smtClean="0">
                <a:solidFill>
                  <a:schemeClr val="tx1"/>
                </a:solidFill>
                <a:latin typeface="Microsoft YaHei" charset="-122"/>
                <a:ea typeface="Microsoft YaHei" charset="-122"/>
                <a:cs typeface="Microsoft YaHei" charset="-122"/>
              </a:defRPr>
            </a:lvl3pPr>
            <a:lvl4pPr>
              <a:defRPr sz="1600">
                <a:latin typeface="Microsoft YaHei" charset="-122"/>
                <a:ea typeface="Microsoft YaHei" charset="-122"/>
                <a:cs typeface="Microsoft YaHei" charset="-122"/>
              </a:defRPr>
            </a:lvl4pPr>
            <a:lvl5pPr>
              <a:defRPr sz="1600">
                <a:latin typeface="Microsoft YaHei" charset="-122"/>
                <a:ea typeface="Microsoft YaHei" charset="-122"/>
                <a:cs typeface="Microsoft YaHei" charset="-122"/>
              </a:defRPr>
            </a:lvl5pPr>
          </a:lstStyle>
          <a:p>
            <a:pPr lvl="0"/>
            <a:r>
              <a:rPr lang="zh-CN" altLang="en-US" dirty="0"/>
              <a:t>单击此处编辑母版文本样式</a:t>
            </a:r>
          </a:p>
          <a:p>
            <a:pPr marL="742895" lvl="1" indent="-285730" algn="l" defTabSz="914332" rtl="0" eaLnBrk="1" fontAlgn="base" latinLnBrk="0" hangingPunct="1">
              <a:spcBef>
                <a:spcPct val="20000"/>
              </a:spcBef>
              <a:spcAft>
                <a:spcPct val="0"/>
              </a:spcAft>
              <a:buClr>
                <a:srgbClr val="7030A0"/>
              </a:buClr>
              <a:buSzPct val="80000"/>
              <a:buFont typeface="Wingdings 2" pitchFamily="18" charset="2"/>
              <a:buChar char=""/>
            </a:pPr>
            <a:r>
              <a:rPr lang="zh-CN" altLang="en-US" dirty="0"/>
              <a:t>第二级</a:t>
            </a:r>
          </a:p>
          <a:p>
            <a:pPr marL="1142914" lvl="2" indent="-228584" algn="l" defTabSz="914332" rtl="0" eaLnBrk="1" fontAlgn="base" latinLnBrk="0" hangingPunct="1">
              <a:spcBef>
                <a:spcPct val="20000"/>
              </a:spcBef>
              <a:spcAft>
                <a:spcPct val="0"/>
              </a:spcAft>
              <a:buClr>
                <a:srgbClr val="7030A0"/>
              </a:buClr>
              <a:buSzPct val="60000"/>
              <a:buFont typeface="Wingdings" pitchFamily="2" charset="2"/>
              <a:buChar char=""/>
            </a:pPr>
            <a:r>
              <a:rPr lang="zh-CN" altLang="en-US" dirty="0"/>
              <a:t>第三级</a:t>
            </a:r>
          </a:p>
          <a:p>
            <a:pPr lvl="3"/>
            <a:r>
              <a:rPr lang="zh-CN" altLang="en-US" dirty="0"/>
              <a:t>第四级</a:t>
            </a:r>
          </a:p>
          <a:p>
            <a:pPr lvl="4"/>
            <a:r>
              <a:rPr lang="zh-CN" altLang="en-US" dirty="0"/>
              <a:t>第五级</a:t>
            </a:r>
          </a:p>
        </p:txBody>
      </p:sp>
      <p:grpSp>
        <p:nvGrpSpPr>
          <p:cNvPr id="9" name="Group 40"/>
          <p:cNvGrpSpPr>
            <a:grpSpLocks noChangeAspect="1"/>
          </p:cNvGrpSpPr>
          <p:nvPr/>
        </p:nvGrpSpPr>
        <p:grpSpPr bwMode="auto">
          <a:xfrm>
            <a:off x="753441" y="5963974"/>
            <a:ext cx="11438560" cy="701675"/>
            <a:chOff x="0" y="3702"/>
            <a:chExt cx="5760" cy="465"/>
          </a:xfrm>
        </p:grpSpPr>
        <p:sp>
          <p:nvSpPr>
            <p:cNvPr id="10" name="Line 41"/>
            <p:cNvSpPr>
              <a:spLocks noChangeAspect="1" noChangeShapeType="1"/>
            </p:cNvSpPr>
            <p:nvPr/>
          </p:nvSpPr>
          <p:spPr bwMode="auto">
            <a:xfrm>
              <a:off x="0" y="4167"/>
              <a:ext cx="507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1" name="Line 42"/>
            <p:cNvSpPr>
              <a:spLocks noChangeAspect="1" noChangeShapeType="1"/>
            </p:cNvSpPr>
            <p:nvPr/>
          </p:nvSpPr>
          <p:spPr bwMode="auto">
            <a:xfrm>
              <a:off x="5578" y="4167"/>
              <a:ext cx="182"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2" name="Line 43"/>
            <p:cNvSpPr>
              <a:spLocks noChangeAspect="1" noChangeShapeType="1"/>
            </p:cNvSpPr>
            <p:nvPr/>
          </p:nvSpPr>
          <p:spPr bwMode="auto">
            <a:xfrm rot="1800000">
              <a:off x="5318" y="3891"/>
              <a:ext cx="15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3" name="Line 44"/>
            <p:cNvSpPr>
              <a:spLocks noChangeAspect="1" noChangeShapeType="1"/>
            </p:cNvSpPr>
            <p:nvPr/>
          </p:nvSpPr>
          <p:spPr bwMode="auto">
            <a:xfrm rot="5400000">
              <a:off x="5098" y="4075"/>
              <a:ext cx="18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14" name="Group 45"/>
            <p:cNvGrpSpPr>
              <a:grpSpLocks noChangeAspect="1"/>
            </p:cNvGrpSpPr>
            <p:nvPr/>
          </p:nvGrpSpPr>
          <p:grpSpPr bwMode="auto">
            <a:xfrm>
              <a:off x="5249" y="3981"/>
              <a:ext cx="98" cy="48"/>
              <a:chOff x="2595" y="2388"/>
              <a:chExt cx="389" cy="195"/>
            </a:xfrm>
          </p:grpSpPr>
          <p:sp>
            <p:nvSpPr>
              <p:cNvPr id="72" name="Arc 46"/>
              <p:cNvSpPr>
                <a:spLocks noChangeAspect="1"/>
              </p:cNvSpPr>
              <p:nvPr/>
            </p:nvSpPr>
            <p:spPr bwMode="auto">
              <a:xfrm flipH="1">
                <a:off x="2595" y="2388"/>
                <a:ext cx="194" cy="195"/>
              </a:xfrm>
              <a:custGeom>
                <a:avLst/>
                <a:gdLst>
                  <a:gd name="G0" fmla="+- 0 0 0"/>
                  <a:gd name="G1" fmla="+- 21600 0 0"/>
                  <a:gd name="G2" fmla="+- 21600 0 0"/>
                  <a:gd name="T0" fmla="*/ 0 w 21487"/>
                  <a:gd name="T1" fmla="*/ 0 h 21600"/>
                  <a:gd name="T2" fmla="*/ 21487 w 21487"/>
                  <a:gd name="T3" fmla="*/ 19395 h 21600"/>
                  <a:gd name="T4" fmla="*/ 0 w 21487"/>
                  <a:gd name="T5" fmla="*/ 21600 h 21600"/>
                </a:gdLst>
                <a:ahLst/>
                <a:cxnLst>
                  <a:cxn ang="0">
                    <a:pos x="T0" y="T1"/>
                  </a:cxn>
                  <a:cxn ang="0">
                    <a:pos x="T2" y="T3"/>
                  </a:cxn>
                  <a:cxn ang="0">
                    <a:pos x="T4" y="T5"/>
                  </a:cxn>
                </a:cxnLst>
                <a:rect l="0" t="0" r="r" b="b"/>
                <a:pathLst>
                  <a:path w="21487" h="21600" fill="none" extrusionOk="0">
                    <a:moveTo>
                      <a:pt x="-1" y="0"/>
                    </a:moveTo>
                    <a:cubicBezTo>
                      <a:pt x="11075" y="0"/>
                      <a:pt x="20356" y="8377"/>
                      <a:pt x="21487" y="19394"/>
                    </a:cubicBezTo>
                  </a:path>
                  <a:path w="21487" h="21600" stroke="0" extrusionOk="0">
                    <a:moveTo>
                      <a:pt x="-1" y="0"/>
                    </a:moveTo>
                    <a:cubicBezTo>
                      <a:pt x="11075" y="0"/>
                      <a:pt x="20356" y="8377"/>
                      <a:pt x="21487" y="1939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73" name="Arc 47"/>
              <p:cNvSpPr>
                <a:spLocks noChangeAspect="1"/>
              </p:cNvSpPr>
              <p:nvPr/>
            </p:nvSpPr>
            <p:spPr bwMode="auto">
              <a:xfrm>
                <a:off x="2790" y="2388"/>
                <a:ext cx="194" cy="195"/>
              </a:xfrm>
              <a:custGeom>
                <a:avLst/>
                <a:gdLst>
                  <a:gd name="G0" fmla="+- 0 0 0"/>
                  <a:gd name="G1" fmla="+- 21600 0 0"/>
                  <a:gd name="G2" fmla="+- 21600 0 0"/>
                  <a:gd name="T0" fmla="*/ 0 w 21526"/>
                  <a:gd name="T1" fmla="*/ 0 h 21600"/>
                  <a:gd name="T2" fmla="*/ 21526 w 21526"/>
                  <a:gd name="T3" fmla="*/ 19816 h 21600"/>
                  <a:gd name="T4" fmla="*/ 0 w 21526"/>
                  <a:gd name="T5" fmla="*/ 21600 h 21600"/>
                </a:gdLst>
                <a:ahLst/>
                <a:cxnLst>
                  <a:cxn ang="0">
                    <a:pos x="T0" y="T1"/>
                  </a:cxn>
                  <a:cxn ang="0">
                    <a:pos x="T2" y="T3"/>
                  </a:cxn>
                  <a:cxn ang="0">
                    <a:pos x="T4" y="T5"/>
                  </a:cxn>
                </a:cxnLst>
                <a:rect l="0" t="0" r="r" b="b"/>
                <a:pathLst>
                  <a:path w="21526" h="21600" fill="none" extrusionOk="0">
                    <a:moveTo>
                      <a:pt x="-1" y="0"/>
                    </a:moveTo>
                    <a:cubicBezTo>
                      <a:pt x="11237" y="0"/>
                      <a:pt x="20598" y="8616"/>
                      <a:pt x="21526" y="19815"/>
                    </a:cubicBezTo>
                  </a:path>
                  <a:path w="21526" h="21600" stroke="0" extrusionOk="0">
                    <a:moveTo>
                      <a:pt x="-1" y="0"/>
                    </a:moveTo>
                    <a:cubicBezTo>
                      <a:pt x="11237" y="0"/>
                      <a:pt x="20598" y="8616"/>
                      <a:pt x="21526" y="19815"/>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15" name="Line 48"/>
            <p:cNvSpPr>
              <a:spLocks noChangeAspect="1" noChangeShapeType="1"/>
            </p:cNvSpPr>
            <p:nvPr/>
          </p:nvSpPr>
          <p:spPr bwMode="auto">
            <a:xfrm rot="1800000">
              <a:off x="5317" y="3875"/>
              <a:ext cx="16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6" name="Line 49"/>
            <p:cNvSpPr>
              <a:spLocks noChangeAspect="1" noChangeShapeType="1"/>
            </p:cNvSpPr>
            <p:nvPr/>
          </p:nvSpPr>
          <p:spPr bwMode="auto">
            <a:xfrm rot="19800000">
              <a:off x="5173" y="3875"/>
              <a:ext cx="16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7" name="Line 50"/>
            <p:cNvSpPr>
              <a:spLocks noChangeAspect="1" noChangeShapeType="1"/>
            </p:cNvSpPr>
            <p:nvPr/>
          </p:nvSpPr>
          <p:spPr bwMode="auto">
            <a:xfrm rot="19800000">
              <a:off x="5180" y="3891"/>
              <a:ext cx="15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8" name="Line 51"/>
            <p:cNvSpPr>
              <a:spLocks noChangeAspect="1" noChangeShapeType="1"/>
            </p:cNvSpPr>
            <p:nvPr/>
          </p:nvSpPr>
          <p:spPr bwMode="auto">
            <a:xfrm rot="5400000">
              <a:off x="5378"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9" name="Line 52"/>
            <p:cNvSpPr>
              <a:spLocks noChangeAspect="1" noChangeShapeType="1"/>
            </p:cNvSpPr>
            <p:nvPr/>
          </p:nvSpPr>
          <p:spPr bwMode="auto">
            <a:xfrm rot="5400000">
              <a:off x="5041"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0" name="Line 53"/>
            <p:cNvSpPr>
              <a:spLocks noChangeAspect="1" noChangeShapeType="1"/>
            </p:cNvSpPr>
            <p:nvPr/>
          </p:nvSpPr>
          <p:spPr bwMode="auto">
            <a:xfrm rot="5400000">
              <a:off x="5137" y="4075"/>
              <a:ext cx="18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1" name="Line 54"/>
            <p:cNvSpPr>
              <a:spLocks noChangeAspect="1" noChangeShapeType="1"/>
            </p:cNvSpPr>
            <p:nvPr/>
          </p:nvSpPr>
          <p:spPr bwMode="auto">
            <a:xfrm rot="5400000">
              <a:off x="5177" y="4095"/>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2" name="Line 55"/>
            <p:cNvSpPr>
              <a:spLocks noChangeAspect="1" noChangeShapeType="1"/>
            </p:cNvSpPr>
            <p:nvPr/>
          </p:nvSpPr>
          <p:spPr bwMode="auto">
            <a:xfrm rot="5400000">
              <a:off x="5294" y="4094"/>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3" name="Line 56"/>
            <p:cNvSpPr>
              <a:spLocks noChangeAspect="1" noChangeShapeType="1"/>
            </p:cNvSpPr>
            <p:nvPr/>
          </p:nvSpPr>
          <p:spPr bwMode="auto">
            <a:xfrm rot="5400000">
              <a:off x="5392" y="4094"/>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4" name="Line 57"/>
            <p:cNvSpPr>
              <a:spLocks noChangeAspect="1" noChangeShapeType="1"/>
            </p:cNvSpPr>
            <p:nvPr/>
          </p:nvSpPr>
          <p:spPr bwMode="auto">
            <a:xfrm rot="5400000">
              <a:off x="5275" y="4095"/>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5" name="Line 58"/>
            <p:cNvSpPr>
              <a:spLocks noChangeAspect="1" noChangeShapeType="1"/>
            </p:cNvSpPr>
            <p:nvPr/>
          </p:nvSpPr>
          <p:spPr bwMode="auto">
            <a:xfrm rot="5400000">
              <a:off x="5224"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6" name="Line 59"/>
            <p:cNvSpPr>
              <a:spLocks noChangeAspect="1" noChangeShapeType="1"/>
            </p:cNvSpPr>
            <p:nvPr/>
          </p:nvSpPr>
          <p:spPr bwMode="auto">
            <a:xfrm rot="5400000">
              <a:off x="5247"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27" name="Group 60"/>
            <p:cNvGrpSpPr>
              <a:grpSpLocks noChangeAspect="1"/>
            </p:cNvGrpSpPr>
            <p:nvPr/>
          </p:nvGrpSpPr>
          <p:grpSpPr bwMode="auto">
            <a:xfrm>
              <a:off x="5287" y="4028"/>
              <a:ext cx="23" cy="13"/>
              <a:chOff x="2744" y="2557"/>
              <a:chExt cx="114" cy="57"/>
            </a:xfrm>
          </p:grpSpPr>
          <p:sp>
            <p:nvSpPr>
              <p:cNvPr id="70" name="Arc 61"/>
              <p:cNvSpPr>
                <a:spLocks noChangeAspect="1"/>
              </p:cNvSpPr>
              <p:nvPr/>
            </p:nvSpPr>
            <p:spPr bwMode="auto">
              <a:xfrm flipH="1">
                <a:off x="2744"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71" name="Arc 62"/>
              <p:cNvSpPr>
                <a:spLocks noChangeAspect="1"/>
              </p:cNvSpPr>
              <p:nvPr/>
            </p:nvSpPr>
            <p:spPr bwMode="auto">
              <a:xfrm>
                <a:off x="2801"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28" name="Line 63"/>
            <p:cNvSpPr>
              <a:spLocks noChangeAspect="1" noChangeShapeType="1"/>
            </p:cNvSpPr>
            <p:nvPr/>
          </p:nvSpPr>
          <p:spPr bwMode="auto">
            <a:xfrm>
              <a:off x="5287" y="4167"/>
              <a:ext cx="23"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9" name="Line 64"/>
            <p:cNvSpPr>
              <a:spLocks noChangeAspect="1" noChangeShapeType="1"/>
            </p:cNvSpPr>
            <p:nvPr/>
          </p:nvSpPr>
          <p:spPr bwMode="auto">
            <a:xfrm>
              <a:off x="5230" y="4167"/>
              <a:ext cx="1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0" name="Line 65"/>
            <p:cNvSpPr>
              <a:spLocks noChangeAspect="1" noChangeShapeType="1"/>
            </p:cNvSpPr>
            <p:nvPr/>
          </p:nvSpPr>
          <p:spPr bwMode="auto">
            <a:xfrm>
              <a:off x="5347" y="4167"/>
              <a:ext cx="1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1" name="Line 66"/>
            <p:cNvSpPr>
              <a:spLocks noChangeAspect="1" noChangeShapeType="1"/>
            </p:cNvSpPr>
            <p:nvPr/>
          </p:nvSpPr>
          <p:spPr bwMode="auto">
            <a:xfrm>
              <a:off x="5465" y="4167"/>
              <a:ext cx="30"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2" name="Line 67"/>
            <p:cNvSpPr>
              <a:spLocks noChangeAspect="1" noChangeShapeType="1"/>
            </p:cNvSpPr>
            <p:nvPr/>
          </p:nvSpPr>
          <p:spPr bwMode="auto">
            <a:xfrm>
              <a:off x="5160" y="4167"/>
              <a:ext cx="31"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3" name="Line 68"/>
            <p:cNvSpPr>
              <a:spLocks noChangeAspect="1" noChangeShapeType="1"/>
            </p:cNvSpPr>
            <p:nvPr/>
          </p:nvSpPr>
          <p:spPr bwMode="auto">
            <a:xfrm>
              <a:off x="5160" y="3931"/>
              <a:ext cx="31"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4" name="Line 69"/>
            <p:cNvSpPr>
              <a:spLocks noChangeAspect="1" noChangeShapeType="1"/>
            </p:cNvSpPr>
            <p:nvPr/>
          </p:nvSpPr>
          <p:spPr bwMode="auto">
            <a:xfrm>
              <a:off x="5465" y="3931"/>
              <a:ext cx="30"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5" name="Line 70"/>
            <p:cNvSpPr>
              <a:spLocks noChangeAspect="1" noChangeShapeType="1"/>
            </p:cNvSpPr>
            <p:nvPr/>
          </p:nvSpPr>
          <p:spPr bwMode="auto">
            <a:xfrm>
              <a:off x="5471" y="3916"/>
              <a:ext cx="2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6" name="Line 71"/>
            <p:cNvSpPr>
              <a:spLocks noChangeAspect="1" noChangeShapeType="1"/>
            </p:cNvSpPr>
            <p:nvPr/>
          </p:nvSpPr>
          <p:spPr bwMode="auto">
            <a:xfrm>
              <a:off x="5160" y="3916"/>
              <a:ext cx="2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7" name="Line 72"/>
            <p:cNvSpPr>
              <a:spLocks noChangeAspect="1" noChangeShapeType="1"/>
            </p:cNvSpPr>
            <p:nvPr/>
          </p:nvSpPr>
          <p:spPr bwMode="auto">
            <a:xfrm rot="5400000">
              <a:off x="5460"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8" name="Line 73"/>
            <p:cNvSpPr>
              <a:spLocks noChangeAspect="1" noChangeShapeType="1"/>
            </p:cNvSpPr>
            <p:nvPr/>
          </p:nvSpPr>
          <p:spPr bwMode="auto">
            <a:xfrm rot="5400000">
              <a:off x="5394"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9" name="Line 74"/>
            <p:cNvSpPr>
              <a:spLocks noChangeAspect="1" noChangeShapeType="1"/>
            </p:cNvSpPr>
            <p:nvPr/>
          </p:nvSpPr>
          <p:spPr bwMode="auto">
            <a:xfrm>
              <a:off x="5512" y="3931"/>
              <a:ext cx="6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0" name="Line 75"/>
            <p:cNvSpPr>
              <a:spLocks noChangeAspect="1" noChangeShapeType="1"/>
            </p:cNvSpPr>
            <p:nvPr/>
          </p:nvSpPr>
          <p:spPr bwMode="auto">
            <a:xfrm>
              <a:off x="5160" y="3810"/>
              <a:ext cx="3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1" name="Line 76"/>
            <p:cNvSpPr>
              <a:spLocks noChangeAspect="1" noChangeShapeType="1"/>
            </p:cNvSpPr>
            <p:nvPr/>
          </p:nvSpPr>
          <p:spPr bwMode="auto">
            <a:xfrm>
              <a:off x="5175" y="3796"/>
              <a:ext cx="30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42" name="Group 77"/>
            <p:cNvGrpSpPr>
              <a:grpSpLocks noChangeAspect="1"/>
            </p:cNvGrpSpPr>
            <p:nvPr/>
          </p:nvGrpSpPr>
          <p:grpSpPr bwMode="auto">
            <a:xfrm>
              <a:off x="5078" y="3849"/>
              <a:ext cx="66" cy="67"/>
              <a:chOff x="1882" y="1842"/>
              <a:chExt cx="249" cy="250"/>
            </a:xfrm>
          </p:grpSpPr>
          <p:sp>
            <p:nvSpPr>
              <p:cNvPr id="66" name="Line 78"/>
              <p:cNvSpPr>
                <a:spLocks noChangeAspect="1" noChangeShapeType="1"/>
              </p:cNvSpPr>
              <p:nvPr/>
            </p:nvSpPr>
            <p:spPr bwMode="auto">
              <a:xfrm>
                <a:off x="1882" y="209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7" name="Line 79"/>
              <p:cNvSpPr>
                <a:spLocks noChangeAspect="1" noChangeShapeType="1"/>
              </p:cNvSpPr>
              <p:nvPr/>
            </p:nvSpPr>
            <p:spPr bwMode="auto">
              <a:xfrm>
                <a:off x="1882" y="184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8" name="Line 80"/>
              <p:cNvSpPr>
                <a:spLocks noChangeAspect="1" noChangeShapeType="1"/>
              </p:cNvSpPr>
              <p:nvPr/>
            </p:nvSpPr>
            <p:spPr bwMode="auto">
              <a:xfrm rot="5400000">
                <a:off x="2006"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9" name="Line 81"/>
              <p:cNvSpPr>
                <a:spLocks noChangeAspect="1" noChangeShapeType="1"/>
              </p:cNvSpPr>
              <p:nvPr/>
            </p:nvSpPr>
            <p:spPr bwMode="auto">
              <a:xfrm rot="5400000">
                <a:off x="1757"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grpSp>
          <p:nvGrpSpPr>
            <p:cNvPr id="43" name="Group 82"/>
            <p:cNvGrpSpPr>
              <a:grpSpLocks noChangeAspect="1"/>
            </p:cNvGrpSpPr>
            <p:nvPr/>
          </p:nvGrpSpPr>
          <p:grpSpPr bwMode="auto">
            <a:xfrm>
              <a:off x="5512" y="3849"/>
              <a:ext cx="66" cy="67"/>
              <a:chOff x="1882" y="1842"/>
              <a:chExt cx="249" cy="250"/>
            </a:xfrm>
          </p:grpSpPr>
          <p:sp>
            <p:nvSpPr>
              <p:cNvPr id="62" name="Line 83"/>
              <p:cNvSpPr>
                <a:spLocks noChangeAspect="1" noChangeShapeType="1"/>
              </p:cNvSpPr>
              <p:nvPr/>
            </p:nvSpPr>
            <p:spPr bwMode="auto">
              <a:xfrm>
                <a:off x="1882" y="209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3" name="Line 84"/>
              <p:cNvSpPr>
                <a:spLocks noChangeAspect="1" noChangeShapeType="1"/>
              </p:cNvSpPr>
              <p:nvPr/>
            </p:nvSpPr>
            <p:spPr bwMode="auto">
              <a:xfrm>
                <a:off x="1882" y="184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4" name="Line 85"/>
              <p:cNvSpPr>
                <a:spLocks noChangeAspect="1" noChangeShapeType="1"/>
              </p:cNvSpPr>
              <p:nvPr/>
            </p:nvSpPr>
            <p:spPr bwMode="auto">
              <a:xfrm rot="5400000">
                <a:off x="2006"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5" name="Line 86"/>
              <p:cNvSpPr>
                <a:spLocks noChangeAspect="1" noChangeShapeType="1"/>
              </p:cNvSpPr>
              <p:nvPr/>
            </p:nvSpPr>
            <p:spPr bwMode="auto">
              <a:xfrm rot="5400000">
                <a:off x="1757"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sp>
          <p:nvSpPr>
            <p:cNvPr id="44" name="Line 87"/>
            <p:cNvSpPr>
              <a:spLocks noChangeAspect="1" noChangeShapeType="1"/>
            </p:cNvSpPr>
            <p:nvPr/>
          </p:nvSpPr>
          <p:spPr bwMode="auto">
            <a:xfrm rot="5400000">
              <a:off x="5107" y="3864"/>
              <a:ext cx="10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5" name="Line 88"/>
            <p:cNvSpPr>
              <a:spLocks noChangeAspect="1" noChangeShapeType="1"/>
            </p:cNvSpPr>
            <p:nvPr/>
          </p:nvSpPr>
          <p:spPr bwMode="auto">
            <a:xfrm rot="5400000">
              <a:off x="5443" y="3863"/>
              <a:ext cx="10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46" name="Group 89"/>
            <p:cNvGrpSpPr>
              <a:grpSpLocks noChangeAspect="1"/>
            </p:cNvGrpSpPr>
            <p:nvPr/>
          </p:nvGrpSpPr>
          <p:grpSpPr bwMode="auto">
            <a:xfrm>
              <a:off x="5175" y="3702"/>
              <a:ext cx="306" cy="175"/>
              <a:chOff x="2301" y="1281"/>
              <a:chExt cx="1220" cy="697"/>
            </a:xfrm>
          </p:grpSpPr>
          <p:sp>
            <p:nvSpPr>
              <p:cNvPr id="60" name="Arc 90"/>
              <p:cNvSpPr>
                <a:spLocks noChangeAspect="1"/>
              </p:cNvSpPr>
              <p:nvPr/>
            </p:nvSpPr>
            <p:spPr bwMode="auto">
              <a:xfrm flipH="1">
                <a:off x="2301" y="1281"/>
                <a:ext cx="610" cy="697"/>
              </a:xfrm>
              <a:custGeom>
                <a:avLst/>
                <a:gdLst>
                  <a:gd name="G0" fmla="+- 0 0 0"/>
                  <a:gd name="G1" fmla="+- 21600 0 0"/>
                  <a:gd name="G2" fmla="+- 21600 0 0"/>
                  <a:gd name="T0" fmla="*/ 0 w 19053"/>
                  <a:gd name="T1" fmla="*/ 0 h 21600"/>
                  <a:gd name="T2" fmla="*/ 19053 w 19053"/>
                  <a:gd name="T3" fmla="*/ 11424 h 21600"/>
                  <a:gd name="T4" fmla="*/ 0 w 19053"/>
                  <a:gd name="T5" fmla="*/ 21600 h 21600"/>
                </a:gdLst>
                <a:ahLst/>
                <a:cxnLst>
                  <a:cxn ang="0">
                    <a:pos x="T0" y="T1"/>
                  </a:cxn>
                  <a:cxn ang="0">
                    <a:pos x="T2" y="T3"/>
                  </a:cxn>
                  <a:cxn ang="0">
                    <a:pos x="T4" y="T5"/>
                  </a:cxn>
                </a:cxnLst>
                <a:rect l="0" t="0" r="r" b="b"/>
                <a:pathLst>
                  <a:path w="19053" h="21600" fill="none" extrusionOk="0">
                    <a:moveTo>
                      <a:pt x="-1" y="0"/>
                    </a:moveTo>
                    <a:cubicBezTo>
                      <a:pt x="7972" y="0"/>
                      <a:pt x="15296" y="4391"/>
                      <a:pt x="19052" y="11424"/>
                    </a:cubicBezTo>
                  </a:path>
                  <a:path w="19053" h="21600" stroke="0" extrusionOk="0">
                    <a:moveTo>
                      <a:pt x="-1" y="0"/>
                    </a:moveTo>
                    <a:cubicBezTo>
                      <a:pt x="7972" y="0"/>
                      <a:pt x="15296" y="4391"/>
                      <a:pt x="19052" y="1142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61" name="Arc 91"/>
              <p:cNvSpPr>
                <a:spLocks noChangeAspect="1"/>
              </p:cNvSpPr>
              <p:nvPr/>
            </p:nvSpPr>
            <p:spPr bwMode="auto">
              <a:xfrm>
                <a:off x="2911" y="1281"/>
                <a:ext cx="610" cy="697"/>
              </a:xfrm>
              <a:custGeom>
                <a:avLst/>
                <a:gdLst>
                  <a:gd name="G0" fmla="+- 0 0 0"/>
                  <a:gd name="G1" fmla="+- 21600 0 0"/>
                  <a:gd name="G2" fmla="+- 21600 0 0"/>
                  <a:gd name="T0" fmla="*/ 0 w 19080"/>
                  <a:gd name="T1" fmla="*/ 0 h 21600"/>
                  <a:gd name="T2" fmla="*/ 19080 w 19080"/>
                  <a:gd name="T3" fmla="*/ 11474 h 21600"/>
                  <a:gd name="T4" fmla="*/ 0 w 19080"/>
                  <a:gd name="T5" fmla="*/ 21600 h 21600"/>
                </a:gdLst>
                <a:ahLst/>
                <a:cxnLst>
                  <a:cxn ang="0">
                    <a:pos x="T0" y="T1"/>
                  </a:cxn>
                  <a:cxn ang="0">
                    <a:pos x="T2" y="T3"/>
                  </a:cxn>
                  <a:cxn ang="0">
                    <a:pos x="T4" y="T5"/>
                  </a:cxn>
                </a:cxnLst>
                <a:rect l="0" t="0" r="r" b="b"/>
                <a:pathLst>
                  <a:path w="19080" h="21600" fill="none" extrusionOk="0">
                    <a:moveTo>
                      <a:pt x="-1" y="0"/>
                    </a:moveTo>
                    <a:cubicBezTo>
                      <a:pt x="7992" y="0"/>
                      <a:pt x="15332" y="4413"/>
                      <a:pt x="19079" y="11474"/>
                    </a:cubicBezTo>
                  </a:path>
                  <a:path w="19080" h="21600" stroke="0" extrusionOk="0">
                    <a:moveTo>
                      <a:pt x="-1" y="0"/>
                    </a:moveTo>
                    <a:cubicBezTo>
                      <a:pt x="7992" y="0"/>
                      <a:pt x="15332" y="4413"/>
                      <a:pt x="19079" y="1147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47" name="Line 92"/>
            <p:cNvSpPr>
              <a:spLocks noChangeAspect="1" noChangeShapeType="1"/>
            </p:cNvSpPr>
            <p:nvPr/>
          </p:nvSpPr>
          <p:spPr bwMode="auto">
            <a:xfrm>
              <a:off x="5191" y="3982"/>
              <a:ext cx="3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8" name="Line 93"/>
            <p:cNvSpPr>
              <a:spLocks noChangeAspect="1" noChangeShapeType="1"/>
            </p:cNvSpPr>
            <p:nvPr/>
          </p:nvSpPr>
          <p:spPr bwMode="auto">
            <a:xfrm rot="5400000">
              <a:off x="5025"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9" name="Line 94"/>
            <p:cNvSpPr>
              <a:spLocks noChangeAspect="1" noChangeShapeType="1"/>
            </p:cNvSpPr>
            <p:nvPr/>
          </p:nvSpPr>
          <p:spPr bwMode="auto">
            <a:xfrm rot="5400000">
              <a:off x="4960"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50" name="Line 95"/>
            <p:cNvSpPr>
              <a:spLocks noChangeAspect="1" noChangeShapeType="1"/>
            </p:cNvSpPr>
            <p:nvPr/>
          </p:nvSpPr>
          <p:spPr bwMode="auto">
            <a:xfrm>
              <a:off x="5078" y="3931"/>
              <a:ext cx="6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51" name="Line 96"/>
            <p:cNvSpPr>
              <a:spLocks noChangeAspect="1" noChangeShapeType="1"/>
            </p:cNvSpPr>
            <p:nvPr/>
          </p:nvSpPr>
          <p:spPr bwMode="auto">
            <a:xfrm rot="5400000">
              <a:off x="5341"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52" name="Line 97"/>
            <p:cNvSpPr>
              <a:spLocks noChangeAspect="1" noChangeShapeType="1"/>
            </p:cNvSpPr>
            <p:nvPr/>
          </p:nvSpPr>
          <p:spPr bwMode="auto">
            <a:xfrm rot="5400000">
              <a:off x="5364"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53" name="Group 98"/>
            <p:cNvGrpSpPr>
              <a:grpSpLocks noChangeAspect="1"/>
            </p:cNvGrpSpPr>
            <p:nvPr/>
          </p:nvGrpSpPr>
          <p:grpSpPr bwMode="auto">
            <a:xfrm>
              <a:off x="5404" y="4028"/>
              <a:ext cx="23" cy="13"/>
              <a:chOff x="2744" y="2557"/>
              <a:chExt cx="114" cy="57"/>
            </a:xfrm>
          </p:grpSpPr>
          <p:sp>
            <p:nvSpPr>
              <p:cNvPr id="58" name="Arc 99"/>
              <p:cNvSpPr>
                <a:spLocks noChangeAspect="1"/>
              </p:cNvSpPr>
              <p:nvPr/>
            </p:nvSpPr>
            <p:spPr bwMode="auto">
              <a:xfrm flipH="1">
                <a:off x="2744"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59" name="Arc 100"/>
              <p:cNvSpPr>
                <a:spLocks noChangeAspect="1"/>
              </p:cNvSpPr>
              <p:nvPr/>
            </p:nvSpPr>
            <p:spPr bwMode="auto">
              <a:xfrm>
                <a:off x="2801"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54" name="Line 101"/>
            <p:cNvSpPr>
              <a:spLocks noChangeAspect="1" noChangeShapeType="1"/>
            </p:cNvSpPr>
            <p:nvPr/>
          </p:nvSpPr>
          <p:spPr bwMode="auto">
            <a:xfrm>
              <a:off x="5404" y="4167"/>
              <a:ext cx="23"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55" name="Group 102"/>
            <p:cNvGrpSpPr>
              <a:grpSpLocks noChangeAspect="1"/>
            </p:cNvGrpSpPr>
            <p:nvPr/>
          </p:nvGrpSpPr>
          <p:grpSpPr bwMode="auto">
            <a:xfrm>
              <a:off x="5366" y="3980"/>
              <a:ext cx="98" cy="49"/>
              <a:chOff x="2595" y="2388"/>
              <a:chExt cx="389" cy="195"/>
            </a:xfrm>
          </p:grpSpPr>
          <p:sp>
            <p:nvSpPr>
              <p:cNvPr id="56" name="Arc 103"/>
              <p:cNvSpPr>
                <a:spLocks noChangeAspect="1"/>
              </p:cNvSpPr>
              <p:nvPr/>
            </p:nvSpPr>
            <p:spPr bwMode="auto">
              <a:xfrm flipH="1">
                <a:off x="2595" y="2388"/>
                <a:ext cx="194" cy="195"/>
              </a:xfrm>
              <a:custGeom>
                <a:avLst/>
                <a:gdLst>
                  <a:gd name="G0" fmla="+- 0 0 0"/>
                  <a:gd name="G1" fmla="+- 21600 0 0"/>
                  <a:gd name="G2" fmla="+- 21600 0 0"/>
                  <a:gd name="T0" fmla="*/ 0 w 21487"/>
                  <a:gd name="T1" fmla="*/ 0 h 21600"/>
                  <a:gd name="T2" fmla="*/ 21487 w 21487"/>
                  <a:gd name="T3" fmla="*/ 19395 h 21600"/>
                  <a:gd name="T4" fmla="*/ 0 w 21487"/>
                  <a:gd name="T5" fmla="*/ 21600 h 21600"/>
                </a:gdLst>
                <a:ahLst/>
                <a:cxnLst>
                  <a:cxn ang="0">
                    <a:pos x="T0" y="T1"/>
                  </a:cxn>
                  <a:cxn ang="0">
                    <a:pos x="T2" y="T3"/>
                  </a:cxn>
                  <a:cxn ang="0">
                    <a:pos x="T4" y="T5"/>
                  </a:cxn>
                </a:cxnLst>
                <a:rect l="0" t="0" r="r" b="b"/>
                <a:pathLst>
                  <a:path w="21487" h="21600" fill="none" extrusionOk="0">
                    <a:moveTo>
                      <a:pt x="-1" y="0"/>
                    </a:moveTo>
                    <a:cubicBezTo>
                      <a:pt x="11075" y="0"/>
                      <a:pt x="20356" y="8377"/>
                      <a:pt x="21487" y="19394"/>
                    </a:cubicBezTo>
                  </a:path>
                  <a:path w="21487" h="21600" stroke="0" extrusionOk="0">
                    <a:moveTo>
                      <a:pt x="-1" y="0"/>
                    </a:moveTo>
                    <a:cubicBezTo>
                      <a:pt x="11075" y="0"/>
                      <a:pt x="20356" y="8377"/>
                      <a:pt x="21487" y="1939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57" name="Arc 104"/>
              <p:cNvSpPr>
                <a:spLocks noChangeAspect="1"/>
              </p:cNvSpPr>
              <p:nvPr/>
            </p:nvSpPr>
            <p:spPr bwMode="auto">
              <a:xfrm>
                <a:off x="2790" y="2388"/>
                <a:ext cx="194" cy="195"/>
              </a:xfrm>
              <a:custGeom>
                <a:avLst/>
                <a:gdLst>
                  <a:gd name="G0" fmla="+- 0 0 0"/>
                  <a:gd name="G1" fmla="+- 21600 0 0"/>
                  <a:gd name="G2" fmla="+- 21600 0 0"/>
                  <a:gd name="T0" fmla="*/ 0 w 21526"/>
                  <a:gd name="T1" fmla="*/ 0 h 21600"/>
                  <a:gd name="T2" fmla="*/ 21526 w 21526"/>
                  <a:gd name="T3" fmla="*/ 19816 h 21600"/>
                  <a:gd name="T4" fmla="*/ 0 w 21526"/>
                  <a:gd name="T5" fmla="*/ 21600 h 21600"/>
                </a:gdLst>
                <a:ahLst/>
                <a:cxnLst>
                  <a:cxn ang="0">
                    <a:pos x="T0" y="T1"/>
                  </a:cxn>
                  <a:cxn ang="0">
                    <a:pos x="T2" y="T3"/>
                  </a:cxn>
                  <a:cxn ang="0">
                    <a:pos x="T4" y="T5"/>
                  </a:cxn>
                </a:cxnLst>
                <a:rect l="0" t="0" r="r" b="b"/>
                <a:pathLst>
                  <a:path w="21526" h="21600" fill="none" extrusionOk="0">
                    <a:moveTo>
                      <a:pt x="-1" y="0"/>
                    </a:moveTo>
                    <a:cubicBezTo>
                      <a:pt x="11237" y="0"/>
                      <a:pt x="20598" y="8616"/>
                      <a:pt x="21526" y="19815"/>
                    </a:cubicBezTo>
                  </a:path>
                  <a:path w="21526" h="21600" stroke="0" extrusionOk="0">
                    <a:moveTo>
                      <a:pt x="-1" y="0"/>
                    </a:moveTo>
                    <a:cubicBezTo>
                      <a:pt x="11237" y="0"/>
                      <a:pt x="20598" y="8616"/>
                      <a:pt x="21526" y="19815"/>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grpSp>
      <p:sp>
        <p:nvSpPr>
          <p:cNvPr id="75" name="矩形 74">
            <a:extLst>
              <a:ext uri="{FF2B5EF4-FFF2-40B4-BE49-F238E27FC236}">
                <a16:creationId xmlns:a16="http://schemas.microsoft.com/office/drawing/2014/main" id="{17E88C99-71EA-D146-8EEB-C25BEED6B01D}"/>
              </a:ext>
            </a:extLst>
          </p:cNvPr>
          <p:cNvSpPr/>
          <p:nvPr userDrawn="1"/>
        </p:nvSpPr>
        <p:spPr>
          <a:xfrm>
            <a:off x="0" y="3050"/>
            <a:ext cx="12192000" cy="408817"/>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solidFill>
                <a:srgbClr val="7030A0"/>
              </a:solidFill>
            </a:endParaRPr>
          </a:p>
        </p:txBody>
      </p:sp>
      <p:pic>
        <p:nvPicPr>
          <p:cNvPr id="76" name="圖片 75">
            <a:extLst>
              <a:ext uri="{FF2B5EF4-FFF2-40B4-BE49-F238E27FC236}">
                <a16:creationId xmlns:a16="http://schemas.microsoft.com/office/drawing/2014/main" id="{89994F0B-B355-A74C-B23B-7D65AB5D04B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75840" y="453276"/>
            <a:ext cx="792000" cy="792000"/>
          </a:xfrm>
          <a:prstGeom prst="rect">
            <a:avLst/>
          </a:prstGeom>
        </p:spPr>
      </p:pic>
      <p:sp>
        <p:nvSpPr>
          <p:cNvPr id="4" name="文字方塊 3">
            <a:extLst>
              <a:ext uri="{FF2B5EF4-FFF2-40B4-BE49-F238E27FC236}">
                <a16:creationId xmlns:a16="http://schemas.microsoft.com/office/drawing/2014/main" id="{A331A434-26C6-8C4C-8FF0-1673B7A153EF}"/>
              </a:ext>
            </a:extLst>
          </p:cNvPr>
          <p:cNvSpPr txBox="1"/>
          <p:nvPr userDrawn="1"/>
        </p:nvSpPr>
        <p:spPr>
          <a:xfrm>
            <a:off x="5219699" y="0"/>
            <a:ext cx="1752600" cy="400110"/>
          </a:xfrm>
          <a:prstGeom prst="rect">
            <a:avLst/>
          </a:prstGeom>
          <a:noFill/>
        </p:spPr>
        <p:txBody>
          <a:bodyPr wrap="square" rtlCol="0">
            <a:spAutoFit/>
          </a:bodyPr>
          <a:lstStyle/>
          <a:p>
            <a:endParaRPr kumimoji="1" lang="zh-TW"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00468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dirty="0"/>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167" indent="0">
              <a:buNone/>
              <a:defRPr sz="1800">
                <a:solidFill>
                  <a:schemeClr val="tx1">
                    <a:tint val="75000"/>
                  </a:schemeClr>
                </a:solidFill>
              </a:defRPr>
            </a:lvl2pPr>
            <a:lvl3pPr marL="914332" indent="0">
              <a:buNone/>
              <a:defRPr sz="1600">
                <a:solidFill>
                  <a:schemeClr val="tx1">
                    <a:tint val="75000"/>
                  </a:schemeClr>
                </a:solidFill>
              </a:defRPr>
            </a:lvl3pPr>
            <a:lvl4pPr marL="1371498" indent="0">
              <a:buNone/>
              <a:defRPr sz="1400">
                <a:solidFill>
                  <a:schemeClr val="tx1">
                    <a:tint val="75000"/>
                  </a:schemeClr>
                </a:solidFill>
              </a:defRPr>
            </a:lvl4pPr>
            <a:lvl5pPr marL="1828664" indent="0">
              <a:buNone/>
              <a:defRPr sz="1400">
                <a:solidFill>
                  <a:schemeClr val="tx1">
                    <a:tint val="75000"/>
                  </a:schemeClr>
                </a:solidFill>
              </a:defRPr>
            </a:lvl5pPr>
            <a:lvl6pPr marL="2285830" indent="0">
              <a:buNone/>
              <a:defRPr sz="1400">
                <a:solidFill>
                  <a:schemeClr val="tx1">
                    <a:tint val="75000"/>
                  </a:schemeClr>
                </a:solidFill>
              </a:defRPr>
            </a:lvl6pPr>
            <a:lvl7pPr marL="2742994" indent="0">
              <a:buNone/>
              <a:defRPr sz="1400">
                <a:solidFill>
                  <a:schemeClr val="tx1">
                    <a:tint val="75000"/>
                  </a:schemeClr>
                </a:solidFill>
              </a:defRPr>
            </a:lvl7pPr>
            <a:lvl8pPr marL="3200160" indent="0">
              <a:buNone/>
              <a:defRPr sz="1400">
                <a:solidFill>
                  <a:schemeClr val="tx1">
                    <a:tint val="75000"/>
                  </a:schemeClr>
                </a:solidFill>
              </a:defRPr>
            </a:lvl8pPr>
            <a:lvl9pPr marL="3657327" indent="0">
              <a:buNone/>
              <a:defRPr sz="14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endParaRPr lang="zh-CN" altLang="en-US"/>
          </a:p>
        </p:txBody>
      </p:sp>
      <p:grpSp>
        <p:nvGrpSpPr>
          <p:cNvPr id="7" name="Group 40"/>
          <p:cNvGrpSpPr>
            <a:grpSpLocks noChangeAspect="1"/>
          </p:cNvGrpSpPr>
          <p:nvPr userDrawn="1"/>
        </p:nvGrpSpPr>
        <p:grpSpPr bwMode="auto">
          <a:xfrm>
            <a:off x="753438" y="5963974"/>
            <a:ext cx="10841379" cy="701675"/>
            <a:chOff x="0" y="3702"/>
            <a:chExt cx="5760" cy="465"/>
          </a:xfrm>
        </p:grpSpPr>
        <p:sp>
          <p:nvSpPr>
            <p:cNvPr id="8" name="Line 41"/>
            <p:cNvSpPr>
              <a:spLocks noChangeAspect="1" noChangeShapeType="1"/>
            </p:cNvSpPr>
            <p:nvPr/>
          </p:nvSpPr>
          <p:spPr bwMode="auto">
            <a:xfrm>
              <a:off x="0" y="4167"/>
              <a:ext cx="507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9" name="Line 42"/>
            <p:cNvSpPr>
              <a:spLocks noChangeAspect="1" noChangeShapeType="1"/>
            </p:cNvSpPr>
            <p:nvPr/>
          </p:nvSpPr>
          <p:spPr bwMode="auto">
            <a:xfrm>
              <a:off x="5578" y="4167"/>
              <a:ext cx="182"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0" name="Line 43"/>
            <p:cNvSpPr>
              <a:spLocks noChangeAspect="1" noChangeShapeType="1"/>
            </p:cNvSpPr>
            <p:nvPr/>
          </p:nvSpPr>
          <p:spPr bwMode="auto">
            <a:xfrm rot="1800000">
              <a:off x="5318" y="3891"/>
              <a:ext cx="15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1" name="Line 44"/>
            <p:cNvSpPr>
              <a:spLocks noChangeAspect="1" noChangeShapeType="1"/>
            </p:cNvSpPr>
            <p:nvPr/>
          </p:nvSpPr>
          <p:spPr bwMode="auto">
            <a:xfrm rot="5400000">
              <a:off x="5098" y="4075"/>
              <a:ext cx="18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12" name="Group 45"/>
            <p:cNvGrpSpPr>
              <a:grpSpLocks noChangeAspect="1"/>
            </p:cNvGrpSpPr>
            <p:nvPr/>
          </p:nvGrpSpPr>
          <p:grpSpPr bwMode="auto">
            <a:xfrm>
              <a:off x="5249" y="3981"/>
              <a:ext cx="98" cy="48"/>
              <a:chOff x="2595" y="2388"/>
              <a:chExt cx="389" cy="195"/>
            </a:xfrm>
          </p:grpSpPr>
          <p:sp>
            <p:nvSpPr>
              <p:cNvPr id="70" name="Arc 46"/>
              <p:cNvSpPr>
                <a:spLocks noChangeAspect="1"/>
              </p:cNvSpPr>
              <p:nvPr/>
            </p:nvSpPr>
            <p:spPr bwMode="auto">
              <a:xfrm flipH="1">
                <a:off x="2595" y="2388"/>
                <a:ext cx="194" cy="195"/>
              </a:xfrm>
              <a:custGeom>
                <a:avLst/>
                <a:gdLst>
                  <a:gd name="G0" fmla="+- 0 0 0"/>
                  <a:gd name="G1" fmla="+- 21600 0 0"/>
                  <a:gd name="G2" fmla="+- 21600 0 0"/>
                  <a:gd name="T0" fmla="*/ 0 w 21487"/>
                  <a:gd name="T1" fmla="*/ 0 h 21600"/>
                  <a:gd name="T2" fmla="*/ 21487 w 21487"/>
                  <a:gd name="T3" fmla="*/ 19395 h 21600"/>
                  <a:gd name="T4" fmla="*/ 0 w 21487"/>
                  <a:gd name="T5" fmla="*/ 21600 h 21600"/>
                </a:gdLst>
                <a:ahLst/>
                <a:cxnLst>
                  <a:cxn ang="0">
                    <a:pos x="T0" y="T1"/>
                  </a:cxn>
                  <a:cxn ang="0">
                    <a:pos x="T2" y="T3"/>
                  </a:cxn>
                  <a:cxn ang="0">
                    <a:pos x="T4" y="T5"/>
                  </a:cxn>
                </a:cxnLst>
                <a:rect l="0" t="0" r="r" b="b"/>
                <a:pathLst>
                  <a:path w="21487" h="21600" fill="none" extrusionOk="0">
                    <a:moveTo>
                      <a:pt x="-1" y="0"/>
                    </a:moveTo>
                    <a:cubicBezTo>
                      <a:pt x="11075" y="0"/>
                      <a:pt x="20356" y="8377"/>
                      <a:pt x="21487" y="19394"/>
                    </a:cubicBezTo>
                  </a:path>
                  <a:path w="21487" h="21600" stroke="0" extrusionOk="0">
                    <a:moveTo>
                      <a:pt x="-1" y="0"/>
                    </a:moveTo>
                    <a:cubicBezTo>
                      <a:pt x="11075" y="0"/>
                      <a:pt x="20356" y="8377"/>
                      <a:pt x="21487" y="1939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71" name="Arc 47"/>
              <p:cNvSpPr>
                <a:spLocks noChangeAspect="1"/>
              </p:cNvSpPr>
              <p:nvPr/>
            </p:nvSpPr>
            <p:spPr bwMode="auto">
              <a:xfrm>
                <a:off x="2790" y="2388"/>
                <a:ext cx="194" cy="195"/>
              </a:xfrm>
              <a:custGeom>
                <a:avLst/>
                <a:gdLst>
                  <a:gd name="G0" fmla="+- 0 0 0"/>
                  <a:gd name="G1" fmla="+- 21600 0 0"/>
                  <a:gd name="G2" fmla="+- 21600 0 0"/>
                  <a:gd name="T0" fmla="*/ 0 w 21526"/>
                  <a:gd name="T1" fmla="*/ 0 h 21600"/>
                  <a:gd name="T2" fmla="*/ 21526 w 21526"/>
                  <a:gd name="T3" fmla="*/ 19816 h 21600"/>
                  <a:gd name="T4" fmla="*/ 0 w 21526"/>
                  <a:gd name="T5" fmla="*/ 21600 h 21600"/>
                </a:gdLst>
                <a:ahLst/>
                <a:cxnLst>
                  <a:cxn ang="0">
                    <a:pos x="T0" y="T1"/>
                  </a:cxn>
                  <a:cxn ang="0">
                    <a:pos x="T2" y="T3"/>
                  </a:cxn>
                  <a:cxn ang="0">
                    <a:pos x="T4" y="T5"/>
                  </a:cxn>
                </a:cxnLst>
                <a:rect l="0" t="0" r="r" b="b"/>
                <a:pathLst>
                  <a:path w="21526" h="21600" fill="none" extrusionOk="0">
                    <a:moveTo>
                      <a:pt x="-1" y="0"/>
                    </a:moveTo>
                    <a:cubicBezTo>
                      <a:pt x="11237" y="0"/>
                      <a:pt x="20598" y="8616"/>
                      <a:pt x="21526" y="19815"/>
                    </a:cubicBezTo>
                  </a:path>
                  <a:path w="21526" h="21600" stroke="0" extrusionOk="0">
                    <a:moveTo>
                      <a:pt x="-1" y="0"/>
                    </a:moveTo>
                    <a:cubicBezTo>
                      <a:pt x="11237" y="0"/>
                      <a:pt x="20598" y="8616"/>
                      <a:pt x="21526" y="19815"/>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13" name="Line 48"/>
            <p:cNvSpPr>
              <a:spLocks noChangeAspect="1" noChangeShapeType="1"/>
            </p:cNvSpPr>
            <p:nvPr/>
          </p:nvSpPr>
          <p:spPr bwMode="auto">
            <a:xfrm rot="1800000">
              <a:off x="5317" y="3875"/>
              <a:ext cx="16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4" name="Line 49"/>
            <p:cNvSpPr>
              <a:spLocks noChangeAspect="1" noChangeShapeType="1"/>
            </p:cNvSpPr>
            <p:nvPr/>
          </p:nvSpPr>
          <p:spPr bwMode="auto">
            <a:xfrm rot="19800000">
              <a:off x="5173" y="3875"/>
              <a:ext cx="16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5" name="Line 50"/>
            <p:cNvSpPr>
              <a:spLocks noChangeAspect="1" noChangeShapeType="1"/>
            </p:cNvSpPr>
            <p:nvPr/>
          </p:nvSpPr>
          <p:spPr bwMode="auto">
            <a:xfrm rot="19800000">
              <a:off x="5180" y="3891"/>
              <a:ext cx="15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6" name="Line 51"/>
            <p:cNvSpPr>
              <a:spLocks noChangeAspect="1" noChangeShapeType="1"/>
            </p:cNvSpPr>
            <p:nvPr/>
          </p:nvSpPr>
          <p:spPr bwMode="auto">
            <a:xfrm rot="5400000">
              <a:off x="5378"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7" name="Line 52"/>
            <p:cNvSpPr>
              <a:spLocks noChangeAspect="1" noChangeShapeType="1"/>
            </p:cNvSpPr>
            <p:nvPr/>
          </p:nvSpPr>
          <p:spPr bwMode="auto">
            <a:xfrm rot="5400000">
              <a:off x="5041"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8" name="Line 53"/>
            <p:cNvSpPr>
              <a:spLocks noChangeAspect="1" noChangeShapeType="1"/>
            </p:cNvSpPr>
            <p:nvPr/>
          </p:nvSpPr>
          <p:spPr bwMode="auto">
            <a:xfrm rot="5400000">
              <a:off x="5137" y="4075"/>
              <a:ext cx="18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19" name="Line 54"/>
            <p:cNvSpPr>
              <a:spLocks noChangeAspect="1" noChangeShapeType="1"/>
            </p:cNvSpPr>
            <p:nvPr/>
          </p:nvSpPr>
          <p:spPr bwMode="auto">
            <a:xfrm rot="5400000">
              <a:off x="5177" y="4095"/>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0" name="Line 55"/>
            <p:cNvSpPr>
              <a:spLocks noChangeAspect="1" noChangeShapeType="1"/>
            </p:cNvSpPr>
            <p:nvPr/>
          </p:nvSpPr>
          <p:spPr bwMode="auto">
            <a:xfrm rot="5400000">
              <a:off x="5294" y="4094"/>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1" name="Line 56"/>
            <p:cNvSpPr>
              <a:spLocks noChangeAspect="1" noChangeShapeType="1"/>
            </p:cNvSpPr>
            <p:nvPr/>
          </p:nvSpPr>
          <p:spPr bwMode="auto">
            <a:xfrm rot="5400000">
              <a:off x="5392" y="4094"/>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2" name="Line 57"/>
            <p:cNvSpPr>
              <a:spLocks noChangeAspect="1" noChangeShapeType="1"/>
            </p:cNvSpPr>
            <p:nvPr/>
          </p:nvSpPr>
          <p:spPr bwMode="auto">
            <a:xfrm rot="5400000">
              <a:off x="5275" y="4095"/>
              <a:ext cx="14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3" name="Line 58"/>
            <p:cNvSpPr>
              <a:spLocks noChangeAspect="1" noChangeShapeType="1"/>
            </p:cNvSpPr>
            <p:nvPr/>
          </p:nvSpPr>
          <p:spPr bwMode="auto">
            <a:xfrm rot="5400000">
              <a:off x="5224"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4" name="Line 59"/>
            <p:cNvSpPr>
              <a:spLocks noChangeAspect="1" noChangeShapeType="1"/>
            </p:cNvSpPr>
            <p:nvPr/>
          </p:nvSpPr>
          <p:spPr bwMode="auto">
            <a:xfrm rot="5400000">
              <a:off x="5247"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25" name="Group 60"/>
            <p:cNvGrpSpPr>
              <a:grpSpLocks noChangeAspect="1"/>
            </p:cNvGrpSpPr>
            <p:nvPr/>
          </p:nvGrpSpPr>
          <p:grpSpPr bwMode="auto">
            <a:xfrm>
              <a:off x="5287" y="4028"/>
              <a:ext cx="23" cy="13"/>
              <a:chOff x="2744" y="2557"/>
              <a:chExt cx="114" cy="57"/>
            </a:xfrm>
          </p:grpSpPr>
          <p:sp>
            <p:nvSpPr>
              <p:cNvPr id="68" name="Arc 61"/>
              <p:cNvSpPr>
                <a:spLocks noChangeAspect="1"/>
              </p:cNvSpPr>
              <p:nvPr/>
            </p:nvSpPr>
            <p:spPr bwMode="auto">
              <a:xfrm flipH="1">
                <a:off x="2744"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69" name="Arc 62"/>
              <p:cNvSpPr>
                <a:spLocks noChangeAspect="1"/>
              </p:cNvSpPr>
              <p:nvPr/>
            </p:nvSpPr>
            <p:spPr bwMode="auto">
              <a:xfrm>
                <a:off x="2801"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26" name="Line 63"/>
            <p:cNvSpPr>
              <a:spLocks noChangeAspect="1" noChangeShapeType="1"/>
            </p:cNvSpPr>
            <p:nvPr/>
          </p:nvSpPr>
          <p:spPr bwMode="auto">
            <a:xfrm>
              <a:off x="5287" y="4167"/>
              <a:ext cx="23"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7" name="Line 64"/>
            <p:cNvSpPr>
              <a:spLocks noChangeAspect="1" noChangeShapeType="1"/>
            </p:cNvSpPr>
            <p:nvPr/>
          </p:nvSpPr>
          <p:spPr bwMode="auto">
            <a:xfrm>
              <a:off x="5230" y="4167"/>
              <a:ext cx="1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8" name="Line 65"/>
            <p:cNvSpPr>
              <a:spLocks noChangeAspect="1" noChangeShapeType="1"/>
            </p:cNvSpPr>
            <p:nvPr/>
          </p:nvSpPr>
          <p:spPr bwMode="auto">
            <a:xfrm>
              <a:off x="5347" y="4167"/>
              <a:ext cx="1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29" name="Line 66"/>
            <p:cNvSpPr>
              <a:spLocks noChangeAspect="1" noChangeShapeType="1"/>
            </p:cNvSpPr>
            <p:nvPr/>
          </p:nvSpPr>
          <p:spPr bwMode="auto">
            <a:xfrm>
              <a:off x="5465" y="4167"/>
              <a:ext cx="30"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0" name="Line 67"/>
            <p:cNvSpPr>
              <a:spLocks noChangeAspect="1" noChangeShapeType="1"/>
            </p:cNvSpPr>
            <p:nvPr/>
          </p:nvSpPr>
          <p:spPr bwMode="auto">
            <a:xfrm>
              <a:off x="5160" y="4167"/>
              <a:ext cx="31"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1" name="Line 68"/>
            <p:cNvSpPr>
              <a:spLocks noChangeAspect="1" noChangeShapeType="1"/>
            </p:cNvSpPr>
            <p:nvPr/>
          </p:nvSpPr>
          <p:spPr bwMode="auto">
            <a:xfrm>
              <a:off x="5160" y="3931"/>
              <a:ext cx="31"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2" name="Line 69"/>
            <p:cNvSpPr>
              <a:spLocks noChangeAspect="1" noChangeShapeType="1"/>
            </p:cNvSpPr>
            <p:nvPr/>
          </p:nvSpPr>
          <p:spPr bwMode="auto">
            <a:xfrm>
              <a:off x="5465" y="3931"/>
              <a:ext cx="30"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3" name="Line 70"/>
            <p:cNvSpPr>
              <a:spLocks noChangeAspect="1" noChangeShapeType="1"/>
            </p:cNvSpPr>
            <p:nvPr/>
          </p:nvSpPr>
          <p:spPr bwMode="auto">
            <a:xfrm>
              <a:off x="5471" y="3916"/>
              <a:ext cx="2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4" name="Line 71"/>
            <p:cNvSpPr>
              <a:spLocks noChangeAspect="1" noChangeShapeType="1"/>
            </p:cNvSpPr>
            <p:nvPr/>
          </p:nvSpPr>
          <p:spPr bwMode="auto">
            <a:xfrm>
              <a:off x="5160" y="3916"/>
              <a:ext cx="24"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5" name="Line 72"/>
            <p:cNvSpPr>
              <a:spLocks noChangeAspect="1" noChangeShapeType="1"/>
            </p:cNvSpPr>
            <p:nvPr/>
          </p:nvSpPr>
          <p:spPr bwMode="auto">
            <a:xfrm rot="5400000">
              <a:off x="5460"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6" name="Line 73"/>
            <p:cNvSpPr>
              <a:spLocks noChangeAspect="1" noChangeShapeType="1"/>
            </p:cNvSpPr>
            <p:nvPr/>
          </p:nvSpPr>
          <p:spPr bwMode="auto">
            <a:xfrm rot="5400000">
              <a:off x="5394"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7" name="Line 74"/>
            <p:cNvSpPr>
              <a:spLocks noChangeAspect="1" noChangeShapeType="1"/>
            </p:cNvSpPr>
            <p:nvPr/>
          </p:nvSpPr>
          <p:spPr bwMode="auto">
            <a:xfrm>
              <a:off x="5512" y="3931"/>
              <a:ext cx="6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8" name="Line 75"/>
            <p:cNvSpPr>
              <a:spLocks noChangeAspect="1" noChangeShapeType="1"/>
            </p:cNvSpPr>
            <p:nvPr/>
          </p:nvSpPr>
          <p:spPr bwMode="auto">
            <a:xfrm>
              <a:off x="5160" y="3810"/>
              <a:ext cx="3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39" name="Line 76"/>
            <p:cNvSpPr>
              <a:spLocks noChangeAspect="1" noChangeShapeType="1"/>
            </p:cNvSpPr>
            <p:nvPr/>
          </p:nvSpPr>
          <p:spPr bwMode="auto">
            <a:xfrm>
              <a:off x="5175" y="3796"/>
              <a:ext cx="30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40" name="Group 77"/>
            <p:cNvGrpSpPr>
              <a:grpSpLocks noChangeAspect="1"/>
            </p:cNvGrpSpPr>
            <p:nvPr/>
          </p:nvGrpSpPr>
          <p:grpSpPr bwMode="auto">
            <a:xfrm>
              <a:off x="5078" y="3849"/>
              <a:ext cx="66" cy="67"/>
              <a:chOff x="1882" y="1842"/>
              <a:chExt cx="249" cy="250"/>
            </a:xfrm>
          </p:grpSpPr>
          <p:sp>
            <p:nvSpPr>
              <p:cNvPr id="64" name="Line 78"/>
              <p:cNvSpPr>
                <a:spLocks noChangeAspect="1" noChangeShapeType="1"/>
              </p:cNvSpPr>
              <p:nvPr/>
            </p:nvSpPr>
            <p:spPr bwMode="auto">
              <a:xfrm>
                <a:off x="1882" y="209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5" name="Line 79"/>
              <p:cNvSpPr>
                <a:spLocks noChangeAspect="1" noChangeShapeType="1"/>
              </p:cNvSpPr>
              <p:nvPr/>
            </p:nvSpPr>
            <p:spPr bwMode="auto">
              <a:xfrm>
                <a:off x="1882" y="184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6" name="Line 80"/>
              <p:cNvSpPr>
                <a:spLocks noChangeAspect="1" noChangeShapeType="1"/>
              </p:cNvSpPr>
              <p:nvPr/>
            </p:nvSpPr>
            <p:spPr bwMode="auto">
              <a:xfrm rot="5400000">
                <a:off x="2006"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7" name="Line 81"/>
              <p:cNvSpPr>
                <a:spLocks noChangeAspect="1" noChangeShapeType="1"/>
              </p:cNvSpPr>
              <p:nvPr/>
            </p:nvSpPr>
            <p:spPr bwMode="auto">
              <a:xfrm rot="5400000">
                <a:off x="1757"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grpSp>
          <p:nvGrpSpPr>
            <p:cNvPr id="41" name="Group 82"/>
            <p:cNvGrpSpPr>
              <a:grpSpLocks noChangeAspect="1"/>
            </p:cNvGrpSpPr>
            <p:nvPr/>
          </p:nvGrpSpPr>
          <p:grpSpPr bwMode="auto">
            <a:xfrm>
              <a:off x="5512" y="3849"/>
              <a:ext cx="66" cy="67"/>
              <a:chOff x="1882" y="1842"/>
              <a:chExt cx="249" cy="250"/>
            </a:xfrm>
          </p:grpSpPr>
          <p:sp>
            <p:nvSpPr>
              <p:cNvPr id="60" name="Line 83"/>
              <p:cNvSpPr>
                <a:spLocks noChangeAspect="1" noChangeShapeType="1"/>
              </p:cNvSpPr>
              <p:nvPr/>
            </p:nvSpPr>
            <p:spPr bwMode="auto">
              <a:xfrm>
                <a:off x="1882" y="209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1" name="Line 84"/>
              <p:cNvSpPr>
                <a:spLocks noChangeAspect="1" noChangeShapeType="1"/>
              </p:cNvSpPr>
              <p:nvPr/>
            </p:nvSpPr>
            <p:spPr bwMode="auto">
              <a:xfrm>
                <a:off x="1882" y="1842"/>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2" name="Line 85"/>
              <p:cNvSpPr>
                <a:spLocks noChangeAspect="1" noChangeShapeType="1"/>
              </p:cNvSpPr>
              <p:nvPr/>
            </p:nvSpPr>
            <p:spPr bwMode="auto">
              <a:xfrm rot="5400000">
                <a:off x="2006"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63" name="Line 86"/>
              <p:cNvSpPr>
                <a:spLocks noChangeAspect="1" noChangeShapeType="1"/>
              </p:cNvSpPr>
              <p:nvPr/>
            </p:nvSpPr>
            <p:spPr bwMode="auto">
              <a:xfrm rot="5400000">
                <a:off x="1757" y="1967"/>
                <a:ext cx="249"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sp>
          <p:nvSpPr>
            <p:cNvPr id="42" name="Line 87"/>
            <p:cNvSpPr>
              <a:spLocks noChangeAspect="1" noChangeShapeType="1"/>
            </p:cNvSpPr>
            <p:nvPr/>
          </p:nvSpPr>
          <p:spPr bwMode="auto">
            <a:xfrm rot="5400000">
              <a:off x="5107" y="3864"/>
              <a:ext cx="10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3" name="Line 88"/>
            <p:cNvSpPr>
              <a:spLocks noChangeAspect="1" noChangeShapeType="1"/>
            </p:cNvSpPr>
            <p:nvPr/>
          </p:nvSpPr>
          <p:spPr bwMode="auto">
            <a:xfrm rot="5400000">
              <a:off x="5443" y="3863"/>
              <a:ext cx="10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44" name="Group 89"/>
            <p:cNvGrpSpPr>
              <a:grpSpLocks noChangeAspect="1"/>
            </p:cNvGrpSpPr>
            <p:nvPr/>
          </p:nvGrpSpPr>
          <p:grpSpPr bwMode="auto">
            <a:xfrm>
              <a:off x="5175" y="3702"/>
              <a:ext cx="306" cy="175"/>
              <a:chOff x="2301" y="1281"/>
              <a:chExt cx="1220" cy="697"/>
            </a:xfrm>
          </p:grpSpPr>
          <p:sp>
            <p:nvSpPr>
              <p:cNvPr id="58" name="Arc 90"/>
              <p:cNvSpPr>
                <a:spLocks noChangeAspect="1"/>
              </p:cNvSpPr>
              <p:nvPr/>
            </p:nvSpPr>
            <p:spPr bwMode="auto">
              <a:xfrm flipH="1">
                <a:off x="2301" y="1281"/>
                <a:ext cx="610" cy="697"/>
              </a:xfrm>
              <a:custGeom>
                <a:avLst/>
                <a:gdLst>
                  <a:gd name="G0" fmla="+- 0 0 0"/>
                  <a:gd name="G1" fmla="+- 21600 0 0"/>
                  <a:gd name="G2" fmla="+- 21600 0 0"/>
                  <a:gd name="T0" fmla="*/ 0 w 19053"/>
                  <a:gd name="T1" fmla="*/ 0 h 21600"/>
                  <a:gd name="T2" fmla="*/ 19053 w 19053"/>
                  <a:gd name="T3" fmla="*/ 11424 h 21600"/>
                  <a:gd name="T4" fmla="*/ 0 w 19053"/>
                  <a:gd name="T5" fmla="*/ 21600 h 21600"/>
                </a:gdLst>
                <a:ahLst/>
                <a:cxnLst>
                  <a:cxn ang="0">
                    <a:pos x="T0" y="T1"/>
                  </a:cxn>
                  <a:cxn ang="0">
                    <a:pos x="T2" y="T3"/>
                  </a:cxn>
                  <a:cxn ang="0">
                    <a:pos x="T4" y="T5"/>
                  </a:cxn>
                </a:cxnLst>
                <a:rect l="0" t="0" r="r" b="b"/>
                <a:pathLst>
                  <a:path w="19053" h="21600" fill="none" extrusionOk="0">
                    <a:moveTo>
                      <a:pt x="-1" y="0"/>
                    </a:moveTo>
                    <a:cubicBezTo>
                      <a:pt x="7972" y="0"/>
                      <a:pt x="15296" y="4391"/>
                      <a:pt x="19052" y="11424"/>
                    </a:cubicBezTo>
                  </a:path>
                  <a:path w="19053" h="21600" stroke="0" extrusionOk="0">
                    <a:moveTo>
                      <a:pt x="-1" y="0"/>
                    </a:moveTo>
                    <a:cubicBezTo>
                      <a:pt x="7972" y="0"/>
                      <a:pt x="15296" y="4391"/>
                      <a:pt x="19052" y="1142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59" name="Arc 91"/>
              <p:cNvSpPr>
                <a:spLocks noChangeAspect="1"/>
              </p:cNvSpPr>
              <p:nvPr/>
            </p:nvSpPr>
            <p:spPr bwMode="auto">
              <a:xfrm>
                <a:off x="2911" y="1281"/>
                <a:ext cx="610" cy="697"/>
              </a:xfrm>
              <a:custGeom>
                <a:avLst/>
                <a:gdLst>
                  <a:gd name="G0" fmla="+- 0 0 0"/>
                  <a:gd name="G1" fmla="+- 21600 0 0"/>
                  <a:gd name="G2" fmla="+- 21600 0 0"/>
                  <a:gd name="T0" fmla="*/ 0 w 19080"/>
                  <a:gd name="T1" fmla="*/ 0 h 21600"/>
                  <a:gd name="T2" fmla="*/ 19080 w 19080"/>
                  <a:gd name="T3" fmla="*/ 11474 h 21600"/>
                  <a:gd name="T4" fmla="*/ 0 w 19080"/>
                  <a:gd name="T5" fmla="*/ 21600 h 21600"/>
                </a:gdLst>
                <a:ahLst/>
                <a:cxnLst>
                  <a:cxn ang="0">
                    <a:pos x="T0" y="T1"/>
                  </a:cxn>
                  <a:cxn ang="0">
                    <a:pos x="T2" y="T3"/>
                  </a:cxn>
                  <a:cxn ang="0">
                    <a:pos x="T4" y="T5"/>
                  </a:cxn>
                </a:cxnLst>
                <a:rect l="0" t="0" r="r" b="b"/>
                <a:pathLst>
                  <a:path w="19080" h="21600" fill="none" extrusionOk="0">
                    <a:moveTo>
                      <a:pt x="-1" y="0"/>
                    </a:moveTo>
                    <a:cubicBezTo>
                      <a:pt x="7992" y="0"/>
                      <a:pt x="15332" y="4413"/>
                      <a:pt x="19079" y="11474"/>
                    </a:cubicBezTo>
                  </a:path>
                  <a:path w="19080" h="21600" stroke="0" extrusionOk="0">
                    <a:moveTo>
                      <a:pt x="-1" y="0"/>
                    </a:moveTo>
                    <a:cubicBezTo>
                      <a:pt x="7992" y="0"/>
                      <a:pt x="15332" y="4413"/>
                      <a:pt x="19079" y="1147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45" name="Line 92"/>
            <p:cNvSpPr>
              <a:spLocks noChangeAspect="1" noChangeShapeType="1"/>
            </p:cNvSpPr>
            <p:nvPr/>
          </p:nvSpPr>
          <p:spPr bwMode="auto">
            <a:xfrm>
              <a:off x="5191" y="3982"/>
              <a:ext cx="38"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6" name="Line 93"/>
            <p:cNvSpPr>
              <a:spLocks noChangeAspect="1" noChangeShapeType="1"/>
            </p:cNvSpPr>
            <p:nvPr/>
          </p:nvSpPr>
          <p:spPr bwMode="auto">
            <a:xfrm rot="5400000">
              <a:off x="5025"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7" name="Line 94"/>
            <p:cNvSpPr>
              <a:spLocks noChangeAspect="1" noChangeShapeType="1"/>
            </p:cNvSpPr>
            <p:nvPr/>
          </p:nvSpPr>
          <p:spPr bwMode="auto">
            <a:xfrm rot="5400000">
              <a:off x="4960" y="4049"/>
              <a:ext cx="23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8" name="Line 95"/>
            <p:cNvSpPr>
              <a:spLocks noChangeAspect="1" noChangeShapeType="1"/>
            </p:cNvSpPr>
            <p:nvPr/>
          </p:nvSpPr>
          <p:spPr bwMode="auto">
            <a:xfrm>
              <a:off x="5078" y="3931"/>
              <a:ext cx="65"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49" name="Line 96"/>
            <p:cNvSpPr>
              <a:spLocks noChangeAspect="1" noChangeShapeType="1"/>
            </p:cNvSpPr>
            <p:nvPr/>
          </p:nvSpPr>
          <p:spPr bwMode="auto">
            <a:xfrm rot="5400000">
              <a:off x="5341"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sp>
          <p:nvSpPr>
            <p:cNvPr id="50" name="Line 97"/>
            <p:cNvSpPr>
              <a:spLocks noChangeAspect="1" noChangeShapeType="1"/>
            </p:cNvSpPr>
            <p:nvPr/>
          </p:nvSpPr>
          <p:spPr bwMode="auto">
            <a:xfrm rot="5400000">
              <a:off x="5364" y="4103"/>
              <a:ext cx="126"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51" name="Group 98"/>
            <p:cNvGrpSpPr>
              <a:grpSpLocks noChangeAspect="1"/>
            </p:cNvGrpSpPr>
            <p:nvPr/>
          </p:nvGrpSpPr>
          <p:grpSpPr bwMode="auto">
            <a:xfrm>
              <a:off x="5404" y="4028"/>
              <a:ext cx="23" cy="13"/>
              <a:chOff x="2744" y="2557"/>
              <a:chExt cx="114" cy="57"/>
            </a:xfrm>
          </p:grpSpPr>
          <p:sp>
            <p:nvSpPr>
              <p:cNvPr id="56" name="Arc 99"/>
              <p:cNvSpPr>
                <a:spLocks noChangeAspect="1"/>
              </p:cNvSpPr>
              <p:nvPr/>
            </p:nvSpPr>
            <p:spPr bwMode="auto">
              <a:xfrm flipH="1">
                <a:off x="2744"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57" name="Arc 100"/>
              <p:cNvSpPr>
                <a:spLocks noChangeAspect="1"/>
              </p:cNvSpPr>
              <p:nvPr/>
            </p:nvSpPr>
            <p:spPr bwMode="auto">
              <a:xfrm>
                <a:off x="2801" y="2557"/>
                <a:ext cx="57" cy="57"/>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sp>
          <p:nvSpPr>
            <p:cNvPr id="52" name="Line 101"/>
            <p:cNvSpPr>
              <a:spLocks noChangeAspect="1" noChangeShapeType="1"/>
            </p:cNvSpPr>
            <p:nvPr/>
          </p:nvSpPr>
          <p:spPr bwMode="auto">
            <a:xfrm>
              <a:off x="5404" y="4167"/>
              <a:ext cx="23" cy="0"/>
            </a:xfrm>
            <a:prstGeom prst="line">
              <a:avLst/>
            </a:prstGeom>
            <a:noFill/>
            <a:ln w="13970">
              <a:solidFill>
                <a:srgbClr val="823F98"/>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800"/>
            </a:p>
          </p:txBody>
        </p:sp>
        <p:grpSp>
          <p:nvGrpSpPr>
            <p:cNvPr id="53" name="Group 102"/>
            <p:cNvGrpSpPr>
              <a:grpSpLocks noChangeAspect="1"/>
            </p:cNvGrpSpPr>
            <p:nvPr/>
          </p:nvGrpSpPr>
          <p:grpSpPr bwMode="auto">
            <a:xfrm>
              <a:off x="5366" y="3980"/>
              <a:ext cx="98" cy="49"/>
              <a:chOff x="2595" y="2388"/>
              <a:chExt cx="389" cy="195"/>
            </a:xfrm>
          </p:grpSpPr>
          <p:sp>
            <p:nvSpPr>
              <p:cNvPr id="54" name="Arc 103"/>
              <p:cNvSpPr>
                <a:spLocks noChangeAspect="1"/>
              </p:cNvSpPr>
              <p:nvPr/>
            </p:nvSpPr>
            <p:spPr bwMode="auto">
              <a:xfrm flipH="1">
                <a:off x="2595" y="2388"/>
                <a:ext cx="194" cy="195"/>
              </a:xfrm>
              <a:custGeom>
                <a:avLst/>
                <a:gdLst>
                  <a:gd name="G0" fmla="+- 0 0 0"/>
                  <a:gd name="G1" fmla="+- 21600 0 0"/>
                  <a:gd name="G2" fmla="+- 21600 0 0"/>
                  <a:gd name="T0" fmla="*/ 0 w 21487"/>
                  <a:gd name="T1" fmla="*/ 0 h 21600"/>
                  <a:gd name="T2" fmla="*/ 21487 w 21487"/>
                  <a:gd name="T3" fmla="*/ 19395 h 21600"/>
                  <a:gd name="T4" fmla="*/ 0 w 21487"/>
                  <a:gd name="T5" fmla="*/ 21600 h 21600"/>
                </a:gdLst>
                <a:ahLst/>
                <a:cxnLst>
                  <a:cxn ang="0">
                    <a:pos x="T0" y="T1"/>
                  </a:cxn>
                  <a:cxn ang="0">
                    <a:pos x="T2" y="T3"/>
                  </a:cxn>
                  <a:cxn ang="0">
                    <a:pos x="T4" y="T5"/>
                  </a:cxn>
                </a:cxnLst>
                <a:rect l="0" t="0" r="r" b="b"/>
                <a:pathLst>
                  <a:path w="21487" h="21600" fill="none" extrusionOk="0">
                    <a:moveTo>
                      <a:pt x="-1" y="0"/>
                    </a:moveTo>
                    <a:cubicBezTo>
                      <a:pt x="11075" y="0"/>
                      <a:pt x="20356" y="8377"/>
                      <a:pt x="21487" y="19394"/>
                    </a:cubicBezTo>
                  </a:path>
                  <a:path w="21487" h="21600" stroke="0" extrusionOk="0">
                    <a:moveTo>
                      <a:pt x="-1" y="0"/>
                    </a:moveTo>
                    <a:cubicBezTo>
                      <a:pt x="11075" y="0"/>
                      <a:pt x="20356" y="8377"/>
                      <a:pt x="21487" y="19394"/>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sp>
            <p:nvSpPr>
              <p:cNvPr id="55" name="Arc 104"/>
              <p:cNvSpPr>
                <a:spLocks noChangeAspect="1"/>
              </p:cNvSpPr>
              <p:nvPr/>
            </p:nvSpPr>
            <p:spPr bwMode="auto">
              <a:xfrm>
                <a:off x="2790" y="2388"/>
                <a:ext cx="194" cy="195"/>
              </a:xfrm>
              <a:custGeom>
                <a:avLst/>
                <a:gdLst>
                  <a:gd name="G0" fmla="+- 0 0 0"/>
                  <a:gd name="G1" fmla="+- 21600 0 0"/>
                  <a:gd name="G2" fmla="+- 21600 0 0"/>
                  <a:gd name="T0" fmla="*/ 0 w 21526"/>
                  <a:gd name="T1" fmla="*/ 0 h 21600"/>
                  <a:gd name="T2" fmla="*/ 21526 w 21526"/>
                  <a:gd name="T3" fmla="*/ 19816 h 21600"/>
                  <a:gd name="T4" fmla="*/ 0 w 21526"/>
                  <a:gd name="T5" fmla="*/ 21600 h 21600"/>
                </a:gdLst>
                <a:ahLst/>
                <a:cxnLst>
                  <a:cxn ang="0">
                    <a:pos x="T0" y="T1"/>
                  </a:cxn>
                  <a:cxn ang="0">
                    <a:pos x="T2" y="T3"/>
                  </a:cxn>
                  <a:cxn ang="0">
                    <a:pos x="T4" y="T5"/>
                  </a:cxn>
                </a:cxnLst>
                <a:rect l="0" t="0" r="r" b="b"/>
                <a:pathLst>
                  <a:path w="21526" h="21600" fill="none" extrusionOk="0">
                    <a:moveTo>
                      <a:pt x="-1" y="0"/>
                    </a:moveTo>
                    <a:cubicBezTo>
                      <a:pt x="11237" y="0"/>
                      <a:pt x="20598" y="8616"/>
                      <a:pt x="21526" y="19815"/>
                    </a:cubicBezTo>
                  </a:path>
                  <a:path w="21526" h="21600" stroke="0" extrusionOk="0">
                    <a:moveTo>
                      <a:pt x="-1" y="0"/>
                    </a:moveTo>
                    <a:cubicBezTo>
                      <a:pt x="11237" y="0"/>
                      <a:pt x="20598" y="8616"/>
                      <a:pt x="21526" y="19815"/>
                    </a:cubicBezTo>
                    <a:lnTo>
                      <a:pt x="0" y="21600"/>
                    </a:lnTo>
                    <a:close/>
                  </a:path>
                </a:pathLst>
              </a:custGeom>
              <a:noFill/>
              <a:ln w="13970">
                <a:solidFill>
                  <a:srgbClr val="823F98"/>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800"/>
              </a:p>
            </p:txBody>
          </p:sp>
        </p:grpSp>
      </p:grpSp>
    </p:spTree>
    <p:extLst>
      <p:ext uri="{BB962C8B-B14F-4D97-AF65-F5344CB8AC3E}">
        <p14:creationId xmlns:p14="http://schemas.microsoft.com/office/powerpoint/2010/main" val="335868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519758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7"/>
            <a:ext cx="5386917" cy="639763"/>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93373" y="1535117"/>
            <a:ext cx="5389033" cy="639763"/>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3"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132421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日期占位符 2"/>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1013152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3525198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5" y="273053"/>
            <a:ext cx="4011084"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文本占位符 3"/>
          <p:cNvSpPr>
            <a:spLocks noGrp="1"/>
          </p:cNvSpPr>
          <p:nvPr>
            <p:ph type="body" sz="half" idx="2"/>
          </p:nvPr>
        </p:nvSpPr>
        <p:spPr>
          <a:xfrm>
            <a:off x="609605" y="1435104"/>
            <a:ext cx="4011084" cy="4691063"/>
          </a:xfrm>
        </p:spPr>
        <p:txBody>
          <a:bodyPr/>
          <a:lstStyle>
            <a:lvl1pPr marL="0" indent="0">
              <a:buNone/>
              <a:defRPr sz="1400"/>
            </a:lvl1pPr>
            <a:lvl2pPr marL="457167" indent="0">
              <a:buNone/>
              <a:defRPr sz="1200"/>
            </a:lvl2pPr>
            <a:lvl3pPr marL="914332" indent="0">
              <a:buNone/>
              <a:defRPr sz="1000"/>
            </a:lvl3pPr>
            <a:lvl4pPr marL="1371498" indent="0">
              <a:buNone/>
              <a:defRPr sz="900"/>
            </a:lvl4pPr>
            <a:lvl5pPr marL="1828664" indent="0">
              <a:buNone/>
              <a:defRPr sz="900"/>
            </a:lvl5pPr>
            <a:lvl6pPr marL="2285830" indent="0">
              <a:buNone/>
              <a:defRPr sz="900"/>
            </a:lvl6pPr>
            <a:lvl7pPr marL="2742994" indent="0">
              <a:buNone/>
              <a:defRPr sz="900"/>
            </a:lvl7pPr>
            <a:lvl8pPr marL="3200160" indent="0">
              <a:buNone/>
              <a:defRPr sz="900"/>
            </a:lvl8pPr>
            <a:lvl9pPr marL="3657327"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Tree>
    <p:extLst>
      <p:ext uri="{BB962C8B-B14F-4D97-AF65-F5344CB8AC3E}">
        <p14:creationId xmlns:p14="http://schemas.microsoft.com/office/powerpoint/2010/main" val="2088061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4"/>
            <a:ext cx="7315200" cy="566739"/>
          </a:xfrm>
        </p:spPr>
        <p:txBody>
          <a:bodyPr anchor="b"/>
          <a:lstStyle>
            <a:lvl1pPr algn="l">
              <a:defRPr sz="2000" b="1"/>
            </a:lvl1pPr>
          </a:lstStyle>
          <a:p>
            <a:r>
              <a:rPr lang="zh-CN" altLang="en-US" dirty="0"/>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r>
              <a:rPr lang="zh-CN" altLang="en-US" dirty="0"/>
              <a:t>单击图标添加图片</a:t>
            </a:r>
          </a:p>
        </p:txBody>
      </p:sp>
      <p:sp>
        <p:nvSpPr>
          <p:cNvPr id="4" name="文本占位符 3"/>
          <p:cNvSpPr>
            <a:spLocks noGrp="1"/>
          </p:cNvSpPr>
          <p:nvPr>
            <p:ph type="body" sz="half" idx="2"/>
          </p:nvPr>
        </p:nvSpPr>
        <p:spPr>
          <a:xfrm>
            <a:off x="2389717" y="5367343"/>
            <a:ext cx="7315200" cy="804863"/>
          </a:xfrm>
        </p:spPr>
        <p:txBody>
          <a:bodyPr/>
          <a:lstStyle>
            <a:lvl1pPr marL="0" indent="0">
              <a:buNone/>
              <a:defRPr sz="1400"/>
            </a:lvl1pPr>
            <a:lvl2pPr marL="457167" indent="0">
              <a:buNone/>
              <a:defRPr sz="1200"/>
            </a:lvl2pPr>
            <a:lvl3pPr marL="914332" indent="0">
              <a:buNone/>
              <a:defRPr sz="1000"/>
            </a:lvl3pPr>
            <a:lvl4pPr marL="1371498" indent="0">
              <a:buNone/>
              <a:defRPr sz="900"/>
            </a:lvl4pPr>
            <a:lvl5pPr marL="1828664" indent="0">
              <a:buNone/>
              <a:defRPr sz="900"/>
            </a:lvl5pPr>
            <a:lvl6pPr marL="2285830" indent="0">
              <a:buNone/>
              <a:defRPr sz="900"/>
            </a:lvl6pPr>
            <a:lvl7pPr marL="2742994" indent="0">
              <a:buNone/>
              <a:defRPr sz="900"/>
            </a:lvl7pPr>
            <a:lvl8pPr marL="3200160" indent="0">
              <a:buNone/>
              <a:defRPr sz="900"/>
            </a:lvl8pPr>
            <a:lvl9pPr marL="3657327" indent="0">
              <a:buNone/>
              <a:defRPr sz="9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endParaRPr lang="zh-CN" altLang="en-US" dirty="0"/>
          </a:p>
        </p:txBody>
      </p:sp>
    </p:spTree>
    <p:extLst>
      <p:ext uri="{BB962C8B-B14F-4D97-AF65-F5344CB8AC3E}">
        <p14:creationId xmlns:p14="http://schemas.microsoft.com/office/powerpoint/2010/main" val="3114329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547687"/>
            <a:ext cx="10972800" cy="1143000"/>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09600" y="1873252"/>
            <a:ext cx="10972800" cy="4252915"/>
          </a:xfrm>
          <a:prstGeom prst="rect">
            <a:avLst/>
          </a:prstGeom>
        </p:spPr>
        <p:txBody>
          <a:bodyPr vert="horz" lIns="91440" tIns="45720" rIns="91440" bIns="45720" rtlCol="0">
            <a:normAutofit/>
          </a:bodyPr>
          <a:lstStyle/>
          <a:p>
            <a:pPr lvl="0"/>
            <a:r>
              <a:rPr lang="zh-CN" altLang="en-US" dirty="0"/>
              <a:t>单击此处编辑母版文本样式</a:t>
            </a:r>
          </a:p>
          <a:p>
            <a:pPr marL="742895" lvl="1" indent="-285730" algn="l" rtl="0" eaLnBrk="1" fontAlgn="base" latinLnBrk="0" hangingPunct="1">
              <a:spcBef>
                <a:spcPct val="20000"/>
              </a:spcBef>
              <a:spcAft>
                <a:spcPct val="0"/>
              </a:spcAft>
              <a:buClr>
                <a:srgbClr val="7030A0"/>
              </a:buClr>
              <a:buSzPct val="80000"/>
              <a:buFont typeface="Wingdings 2" pitchFamily="18" charset="2"/>
              <a:buChar char=""/>
            </a:pPr>
            <a:r>
              <a:rPr lang="zh-CN" altLang="en-US" dirty="0"/>
              <a:t>第二级</a:t>
            </a:r>
          </a:p>
          <a:p>
            <a:pPr marL="1142914" lvl="2" indent="-228584" algn="l" rtl="0" eaLnBrk="1" fontAlgn="base" latinLnBrk="0" hangingPunct="1">
              <a:spcBef>
                <a:spcPct val="20000"/>
              </a:spcBef>
              <a:spcAft>
                <a:spcPct val="0"/>
              </a:spcAft>
              <a:buClr>
                <a:srgbClr val="7030A0"/>
              </a:buClr>
              <a:buSzPct val="60000"/>
              <a:buFont typeface="Wingdings" pitchFamily="2" charset="2"/>
              <a:buChar char=""/>
            </a:pPr>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737600" y="6308729"/>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8" name="灯片编号占位符 5"/>
          <p:cNvSpPr txBox="1">
            <a:spLocks/>
          </p:cNvSpPr>
          <p:nvPr userDrawn="1"/>
        </p:nvSpPr>
        <p:spPr>
          <a:xfrm>
            <a:off x="429201" y="6295943"/>
            <a:ext cx="694104" cy="365125"/>
          </a:xfrm>
          <a:prstGeom prst="rect">
            <a:avLst/>
          </a:prstGeom>
        </p:spPr>
        <p:txBody>
          <a:bodyPr/>
          <a:lstStyle>
            <a:defPPr>
              <a:defRPr lang="zh-CN"/>
            </a:defPPr>
            <a:lvl1pPr marL="0" algn="l" defTabSz="914400" rtl="0" eaLnBrk="1" latinLnBrk="0" hangingPunct="1">
              <a:defRPr sz="1800" b="1" kern="1200">
                <a:solidFill>
                  <a:srgbClr val="7030A0"/>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3DB592A-0909-472D-A1D6-B1E0A3795436}" type="slidenum">
              <a:rPr lang="zh-CN" altLang="en-US" sz="1600" smtClean="0"/>
              <a:pPr/>
              <a:t>‹#›</a:t>
            </a:fld>
            <a:endParaRPr lang="zh-CN" altLang="en-US" sz="1800" dirty="0"/>
          </a:p>
        </p:txBody>
      </p:sp>
    </p:spTree>
    <p:extLst>
      <p:ext uri="{BB962C8B-B14F-4D97-AF65-F5344CB8AC3E}">
        <p14:creationId xmlns:p14="http://schemas.microsoft.com/office/powerpoint/2010/main" val="3160414465"/>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hf hdr="0" ftr="0" dt="0"/>
  <p:txStyles>
    <p:titleStyle>
      <a:lvl1pPr algn="ctr" defTabSz="914332" rtl="0" eaLnBrk="1" latinLnBrk="0" hangingPunct="1">
        <a:spcBef>
          <a:spcPct val="0"/>
        </a:spcBef>
        <a:buNone/>
        <a:defRPr sz="4400" kern="1200">
          <a:solidFill>
            <a:schemeClr val="tx1"/>
          </a:solidFill>
          <a:latin typeface="Microsoft YaHei" charset="-122"/>
          <a:ea typeface="Microsoft YaHei" charset="-122"/>
          <a:cs typeface="Microsoft YaHei" charset="-122"/>
        </a:defRPr>
      </a:lvl1pPr>
    </p:titleStyle>
    <p:bodyStyle>
      <a:lvl1pPr marL="342874" indent="-342874" algn="l" defTabSz="914332" rtl="0" eaLnBrk="1" fontAlgn="base" latinLnBrk="0" hangingPunct="1">
        <a:lnSpc>
          <a:spcPct val="150000"/>
        </a:lnSpc>
        <a:spcBef>
          <a:spcPct val="20000"/>
        </a:spcBef>
        <a:spcAft>
          <a:spcPct val="0"/>
        </a:spcAft>
        <a:buClr>
          <a:srgbClr val="7030A0"/>
        </a:buClr>
        <a:buSzPct val="73000"/>
        <a:buFont typeface="Wingdings 2" pitchFamily="18" charset="2"/>
        <a:buChar char=""/>
        <a:defRPr lang="zh-CN" altLang="en-US" sz="2400" kern="1200" dirty="0" smtClean="0">
          <a:solidFill>
            <a:schemeClr val="tx1"/>
          </a:solidFill>
          <a:latin typeface="Microsoft YaHei" charset="-122"/>
          <a:ea typeface="Microsoft YaHei" charset="-122"/>
          <a:cs typeface="Microsoft YaHei" charset="-122"/>
        </a:defRPr>
      </a:lvl1pPr>
      <a:lvl2pPr marL="742895" indent="-285730" algn="l" defTabSz="914332" rtl="0" eaLnBrk="1" latinLnBrk="0" hangingPunct="1">
        <a:spcBef>
          <a:spcPct val="20000"/>
        </a:spcBef>
        <a:buFont typeface="Arial" pitchFamily="34" charset="0"/>
        <a:buChar char="–"/>
        <a:defRPr lang="zh-CN" altLang="en-US" sz="2000" kern="1200" dirty="0" smtClean="0">
          <a:solidFill>
            <a:schemeClr val="tx1"/>
          </a:solidFill>
          <a:latin typeface="Microsoft YaHei" charset="-122"/>
          <a:ea typeface="Microsoft YaHei" charset="-122"/>
          <a:cs typeface="Microsoft YaHei" charset="-122"/>
        </a:defRPr>
      </a:lvl2pPr>
      <a:lvl3pPr marL="1142914" indent="-228584" algn="l" defTabSz="914332" rtl="0" eaLnBrk="1" latinLnBrk="0" hangingPunct="1">
        <a:spcBef>
          <a:spcPct val="20000"/>
        </a:spcBef>
        <a:buFont typeface="Arial" pitchFamily="34" charset="0"/>
        <a:buChar char="•"/>
        <a:defRPr lang="zh-CN" altLang="en-US" sz="1800" kern="1200" dirty="0" smtClean="0">
          <a:solidFill>
            <a:schemeClr val="tx1"/>
          </a:solidFill>
          <a:latin typeface="Microsoft YaHei" charset="-122"/>
          <a:ea typeface="Microsoft YaHei" charset="-122"/>
          <a:cs typeface="Microsoft YaHei" charset="-122"/>
        </a:defRPr>
      </a:lvl3pPr>
      <a:lvl4pPr marL="1600080" indent="-228584" algn="l" defTabSz="914332" rtl="0" eaLnBrk="1" latinLnBrk="0" hangingPunct="1">
        <a:spcBef>
          <a:spcPct val="20000"/>
        </a:spcBef>
        <a:buClr>
          <a:schemeClr val="accent4">
            <a:lumMod val="75000"/>
          </a:schemeClr>
        </a:buClr>
        <a:buFont typeface="Arial" pitchFamily="34" charset="0"/>
        <a:buChar char="–"/>
        <a:defRPr sz="1600" kern="1200">
          <a:solidFill>
            <a:schemeClr val="tx1"/>
          </a:solidFill>
          <a:latin typeface="Microsoft YaHei" charset="-122"/>
          <a:ea typeface="Microsoft YaHei" charset="-122"/>
          <a:cs typeface="Microsoft YaHei" charset="-122"/>
        </a:defRPr>
      </a:lvl4pPr>
      <a:lvl5pPr marL="2057247" indent="-228584" algn="l" defTabSz="914332" rtl="0" eaLnBrk="1" latinLnBrk="0" hangingPunct="1">
        <a:spcBef>
          <a:spcPct val="20000"/>
        </a:spcBef>
        <a:buClr>
          <a:schemeClr val="accent4">
            <a:lumMod val="75000"/>
          </a:schemeClr>
        </a:buClr>
        <a:buFont typeface="Arial" pitchFamily="34" charset="0"/>
        <a:buChar char="»"/>
        <a:defRPr sz="1600" kern="1200">
          <a:solidFill>
            <a:schemeClr val="tx1"/>
          </a:solidFill>
          <a:latin typeface="Microsoft YaHei" charset="-122"/>
          <a:ea typeface="Microsoft YaHei" charset="-122"/>
          <a:cs typeface="Microsoft YaHei" charset="-122"/>
        </a:defRPr>
      </a:lvl5pPr>
      <a:lvl6pPr marL="2514412" indent="-228584" algn="l" defTabSz="91433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8" indent="-228584" algn="l" defTabSz="91433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4" algn="l" defTabSz="91433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10" indent="-228584" algn="l" defTabSz="91433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17.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b="1" dirty="0"/>
              <a:t>Data </a:t>
            </a:r>
            <a:r>
              <a:rPr lang="en-US" altLang="zh-CN" b="1" dirty="0" smtClean="0"/>
              <a:t>Preprocessing</a:t>
            </a:r>
            <a:r>
              <a:rPr lang="en-US" altLang="zh-CN" b="1" dirty="0"/>
              <a:t/>
            </a:r>
            <a:br>
              <a:rPr lang="en-US" altLang="zh-CN" b="1" dirty="0"/>
            </a:br>
            <a:r>
              <a:rPr lang="en-US" altLang="zh-CN" sz="2000" b="1" dirty="0"/>
              <a:t>——</a:t>
            </a:r>
            <a:r>
              <a:rPr lang="en-US" altLang="zh-CN" sz="2000" b="1" dirty="0" smtClean="0"/>
              <a:t>Data Reduction——</a:t>
            </a:r>
            <a:endParaRPr lang="zh-CN" altLang="en-US" sz="2000" b="1" dirty="0"/>
          </a:p>
        </p:txBody>
      </p:sp>
      <p:sp>
        <p:nvSpPr>
          <p:cNvPr id="3" name="副标题 2"/>
          <p:cNvSpPr>
            <a:spLocks noGrp="1"/>
          </p:cNvSpPr>
          <p:nvPr>
            <p:ph type="subTitle" idx="1"/>
          </p:nvPr>
        </p:nvSpPr>
        <p:spPr/>
        <p:txBody>
          <a:bodyPr>
            <a:normAutofit/>
          </a:bodyPr>
          <a:lstStyle/>
          <a:p>
            <a:endParaRPr lang="en-US" altLang="zh-CN" sz="1600" dirty="0"/>
          </a:p>
          <a:p>
            <a:r>
              <a:rPr lang="zh-CN" altLang="en-US" sz="1600" dirty="0"/>
              <a:t>徐华</a:t>
            </a:r>
            <a:endParaRPr lang="en-US" altLang="zh-CN" sz="1600" dirty="0"/>
          </a:p>
          <a:p>
            <a:r>
              <a:rPr lang="zh-CN" altLang="en-US" sz="1600" dirty="0"/>
              <a:t>清华大学 计算机系 智能技术与系统国家重点实验室</a:t>
            </a:r>
            <a:endParaRPr lang="en-US" altLang="zh-CN" sz="1600" dirty="0"/>
          </a:p>
          <a:p>
            <a:r>
              <a:rPr lang="en-US" altLang="zh-CN" sz="1600" dirty="0"/>
              <a:t>xuhua@tsinghua.edu.cn</a:t>
            </a:r>
          </a:p>
          <a:p>
            <a:endParaRPr lang="en-US" altLang="zh-CN" sz="1600" dirty="0"/>
          </a:p>
        </p:txBody>
      </p:sp>
    </p:spTree>
    <p:extLst>
      <p:ext uri="{BB962C8B-B14F-4D97-AF65-F5344CB8AC3E}">
        <p14:creationId xmlns:p14="http://schemas.microsoft.com/office/powerpoint/2010/main" val="919668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Wavelet Transformation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10000"/>
              </a:lnSpc>
            </a:pPr>
            <a:r>
              <a:rPr lang="en-US" altLang="zh-CN" sz="2000" b="1" dirty="0"/>
              <a:t>Discrete wavelet transform (DWT)</a:t>
            </a:r>
            <a:r>
              <a:rPr lang="zh-CN" altLang="en-US" sz="2000" b="1" dirty="0"/>
              <a:t>（离散小波变换）</a:t>
            </a:r>
            <a:r>
              <a:rPr lang="en-US" altLang="zh-CN" sz="2000" b="1" dirty="0"/>
              <a:t>: linear signal processing, </a:t>
            </a:r>
            <a:r>
              <a:rPr lang="en-US" altLang="zh-CN" sz="2000" b="1" dirty="0" smtClean="0"/>
              <a:t>multi-</a:t>
            </a:r>
            <a:r>
              <a:rPr lang="en-US" altLang="zh-CN" sz="2000" b="1" dirty="0" err="1" smtClean="0"/>
              <a:t>resolutional</a:t>
            </a:r>
            <a:r>
              <a:rPr lang="en-US" altLang="zh-CN" sz="2000" b="1" dirty="0" smtClean="0"/>
              <a:t> </a:t>
            </a:r>
            <a:r>
              <a:rPr lang="en-US" altLang="zh-CN" sz="2000" b="1" dirty="0"/>
              <a:t>analysis</a:t>
            </a:r>
          </a:p>
          <a:p>
            <a:pPr>
              <a:lnSpc>
                <a:spcPct val="110000"/>
              </a:lnSpc>
            </a:pPr>
            <a:r>
              <a:rPr lang="en-US" altLang="zh-CN" sz="2000" b="1" dirty="0"/>
              <a:t>Compressed approximation: store only a small fraction of the strongest of the wavelet coefficients</a:t>
            </a:r>
          </a:p>
          <a:p>
            <a:pPr>
              <a:lnSpc>
                <a:spcPct val="110000"/>
              </a:lnSpc>
            </a:pPr>
            <a:r>
              <a:rPr lang="en-US" altLang="zh-CN" sz="2000" b="1" dirty="0"/>
              <a:t>Similar to discrete Fourier transform (DFT), but better lossy compression, localized in space</a:t>
            </a:r>
          </a:p>
          <a:p>
            <a:pPr>
              <a:lnSpc>
                <a:spcPct val="110000"/>
              </a:lnSpc>
            </a:pPr>
            <a:r>
              <a:rPr lang="en-US" altLang="zh-CN" sz="2000" b="1" dirty="0"/>
              <a:t>Method:</a:t>
            </a:r>
          </a:p>
          <a:p>
            <a:pPr lvl="1">
              <a:lnSpc>
                <a:spcPct val="110000"/>
              </a:lnSpc>
            </a:pPr>
            <a:r>
              <a:rPr lang="en-US" altLang="zh-CN" sz="1800" b="1" dirty="0"/>
              <a:t>Length, L, must be an integer power of 2 (padding with 0s, when necessary)</a:t>
            </a:r>
          </a:p>
          <a:p>
            <a:pPr lvl="1">
              <a:lnSpc>
                <a:spcPct val="110000"/>
              </a:lnSpc>
            </a:pPr>
            <a:r>
              <a:rPr lang="en-US" altLang="zh-CN" sz="1800" b="1" dirty="0"/>
              <a:t>Each transform has 2 functions: smoothing, difference</a:t>
            </a:r>
          </a:p>
          <a:p>
            <a:pPr lvl="1">
              <a:lnSpc>
                <a:spcPct val="110000"/>
              </a:lnSpc>
            </a:pPr>
            <a:r>
              <a:rPr lang="en-US" altLang="zh-CN" sz="1800" b="1" dirty="0"/>
              <a:t>Applies to pairs of data, resulting in two sets of data of length L/2</a:t>
            </a:r>
          </a:p>
          <a:p>
            <a:pPr lvl="1">
              <a:lnSpc>
                <a:spcPct val="110000"/>
              </a:lnSpc>
            </a:pPr>
            <a:r>
              <a:rPr lang="en-US" altLang="zh-CN" sz="1800" b="1" dirty="0"/>
              <a:t>Applies two functions recursively, until reaches the desired length</a:t>
            </a:r>
          </a:p>
        </p:txBody>
      </p:sp>
    </p:spTree>
    <p:extLst>
      <p:ext uri="{BB962C8B-B14F-4D97-AF65-F5344CB8AC3E}">
        <p14:creationId xmlns:p14="http://schemas.microsoft.com/office/powerpoint/2010/main" val="32898662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DWT for Image Compression</a:t>
            </a:r>
            <a:endParaRPr lang="zh-CN" altLang="en-US" sz="2000" b="1" dirty="0"/>
          </a:p>
        </p:txBody>
      </p:sp>
      <p:sp>
        <p:nvSpPr>
          <p:cNvPr id="4" name="Rectangle 4">
            <a:extLst>
              <a:ext uri="{FF2B5EF4-FFF2-40B4-BE49-F238E27FC236}">
                <a16:creationId xmlns:a16="http://schemas.microsoft.com/office/drawing/2014/main" id="{CC2A9C56-35C2-445C-9C50-5FDDDEE6DAD4}"/>
              </a:ext>
            </a:extLst>
          </p:cNvPr>
          <p:cNvSpPr>
            <a:spLocks noChangeArrowheads="1"/>
          </p:cNvSpPr>
          <p:nvPr/>
        </p:nvSpPr>
        <p:spPr bwMode="auto">
          <a:xfrm>
            <a:off x="699294" y="1815878"/>
            <a:ext cx="3744912" cy="4668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63525" indent="-263525" defTabSz="193675">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defTabSz="193675">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defTabSz="193675">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defTabSz="193675">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defTabSz="193675">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defTabSz="193675"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defTabSz="193675"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defTabSz="193675"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defTabSz="193675"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a:lnSpc>
                <a:spcPct val="110000"/>
              </a:lnSpc>
              <a:buFont typeface="Wingdings" panose="05000000000000000000" pitchFamily="2" charset="2"/>
              <a:buNone/>
            </a:pPr>
            <a:r>
              <a:rPr lang="en-US" altLang="zh-CN" sz="1600" dirty="0"/>
              <a:t>           Image</a:t>
            </a:r>
          </a:p>
          <a:p>
            <a:pPr>
              <a:lnSpc>
                <a:spcPct val="110000"/>
              </a:lnSpc>
              <a:buFont typeface="Wingdings" panose="05000000000000000000" pitchFamily="2" charset="2"/>
              <a:buNone/>
            </a:pPr>
            <a:endParaRPr lang="en-US" altLang="zh-CN" sz="1600" dirty="0"/>
          </a:p>
          <a:p>
            <a:pPr>
              <a:lnSpc>
                <a:spcPct val="110000"/>
              </a:lnSpc>
              <a:buFont typeface="Wingdings" panose="05000000000000000000" pitchFamily="2" charset="2"/>
              <a:buNone/>
            </a:pPr>
            <a:r>
              <a:rPr lang="en-US" altLang="zh-CN" sz="1600" dirty="0"/>
              <a:t>                  </a:t>
            </a:r>
            <a:r>
              <a:rPr lang="en-US" altLang="zh-CN" dirty="0"/>
              <a:t>Low Pass       High </a:t>
            </a:r>
          </a:p>
          <a:p>
            <a:pPr algn="r">
              <a:lnSpc>
                <a:spcPct val="110000"/>
              </a:lnSpc>
              <a:buFont typeface="Wingdings" panose="05000000000000000000" pitchFamily="2" charset="2"/>
              <a:buNone/>
            </a:pPr>
            <a:endParaRPr lang="en-US" altLang="zh-CN" dirty="0"/>
          </a:p>
          <a:p>
            <a:pPr>
              <a:lnSpc>
                <a:spcPct val="110000"/>
              </a:lnSpc>
              <a:buFont typeface="Wingdings" panose="05000000000000000000" pitchFamily="2" charset="2"/>
              <a:buNone/>
            </a:pPr>
            <a:r>
              <a:rPr lang="en-US" altLang="zh-CN" dirty="0"/>
              <a:t>     Low Pass       High Pass</a:t>
            </a:r>
          </a:p>
          <a:p>
            <a:pPr>
              <a:lnSpc>
                <a:spcPct val="110000"/>
              </a:lnSpc>
              <a:buFont typeface="Wingdings" panose="05000000000000000000" pitchFamily="2" charset="2"/>
              <a:buNone/>
            </a:pPr>
            <a:endParaRPr lang="en-US" altLang="zh-CN" dirty="0"/>
          </a:p>
          <a:p>
            <a:pPr>
              <a:lnSpc>
                <a:spcPct val="110000"/>
              </a:lnSpc>
              <a:buFont typeface="Wingdings" panose="05000000000000000000" pitchFamily="2" charset="2"/>
              <a:buNone/>
            </a:pPr>
            <a:r>
              <a:rPr lang="en-US" altLang="zh-CN" dirty="0"/>
              <a:t> Low Pass    High Pass</a:t>
            </a:r>
          </a:p>
        </p:txBody>
      </p:sp>
      <p:pic>
        <p:nvPicPr>
          <p:cNvPr id="5" name="Picture 5" descr="Lina">
            <a:extLst>
              <a:ext uri="{FF2B5EF4-FFF2-40B4-BE49-F238E27FC236}">
                <a16:creationId xmlns:a16="http://schemas.microsoft.com/office/drawing/2014/main" id="{7FC1D000-E254-469F-BDCF-524F4452A9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1893" y="1442680"/>
            <a:ext cx="4111625" cy="445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 name="组合 11">
            <a:extLst>
              <a:ext uri="{FF2B5EF4-FFF2-40B4-BE49-F238E27FC236}">
                <a16:creationId xmlns:a16="http://schemas.microsoft.com/office/drawing/2014/main" id="{04C9C1F6-21B3-4AF5-BA60-3A89ACC042CC}"/>
              </a:ext>
            </a:extLst>
          </p:cNvPr>
          <p:cNvGrpSpPr/>
          <p:nvPr/>
        </p:nvGrpSpPr>
        <p:grpSpPr>
          <a:xfrm>
            <a:off x="1295400" y="2143918"/>
            <a:ext cx="2146300" cy="2570164"/>
            <a:chOff x="1879600" y="1595437"/>
            <a:chExt cx="2146300" cy="2570164"/>
          </a:xfrm>
        </p:grpSpPr>
        <p:sp>
          <p:nvSpPr>
            <p:cNvPr id="6" name="Line 6">
              <a:extLst>
                <a:ext uri="{FF2B5EF4-FFF2-40B4-BE49-F238E27FC236}">
                  <a16:creationId xmlns:a16="http://schemas.microsoft.com/office/drawing/2014/main" id="{12EE4C8C-3D4A-4D38-A0E6-80249D1591DE}"/>
                </a:ext>
              </a:extLst>
            </p:cNvPr>
            <p:cNvSpPr>
              <a:spLocks noChangeShapeType="1"/>
            </p:cNvSpPr>
            <p:nvPr/>
          </p:nvSpPr>
          <p:spPr bwMode="auto">
            <a:xfrm flipH="1">
              <a:off x="2954802" y="1595437"/>
              <a:ext cx="472642" cy="616958"/>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7" name="Line 7">
              <a:extLst>
                <a:ext uri="{FF2B5EF4-FFF2-40B4-BE49-F238E27FC236}">
                  <a16:creationId xmlns:a16="http://schemas.microsoft.com/office/drawing/2014/main" id="{A745756B-1573-4642-ACDE-1F9650FEF8EF}"/>
                </a:ext>
              </a:extLst>
            </p:cNvPr>
            <p:cNvSpPr>
              <a:spLocks noChangeShapeType="1"/>
            </p:cNvSpPr>
            <p:nvPr/>
          </p:nvSpPr>
          <p:spPr bwMode="auto">
            <a:xfrm>
              <a:off x="3427444" y="1605971"/>
              <a:ext cx="598456" cy="606424"/>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8" name="Line 8">
              <a:extLst>
                <a:ext uri="{FF2B5EF4-FFF2-40B4-BE49-F238E27FC236}">
                  <a16:creationId xmlns:a16="http://schemas.microsoft.com/office/drawing/2014/main" id="{931A61B3-701B-443D-8CFD-D9898D059C6D}"/>
                </a:ext>
              </a:extLst>
            </p:cNvPr>
            <p:cNvSpPr>
              <a:spLocks noChangeShapeType="1"/>
            </p:cNvSpPr>
            <p:nvPr/>
          </p:nvSpPr>
          <p:spPr bwMode="auto">
            <a:xfrm flipH="1">
              <a:off x="2571750" y="2540000"/>
              <a:ext cx="472642" cy="652105"/>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9" name="Line 9">
              <a:extLst>
                <a:ext uri="{FF2B5EF4-FFF2-40B4-BE49-F238E27FC236}">
                  <a16:creationId xmlns:a16="http://schemas.microsoft.com/office/drawing/2014/main" id="{EB13FCE2-36DF-44BE-876A-1589229D74E0}"/>
                </a:ext>
              </a:extLst>
            </p:cNvPr>
            <p:cNvSpPr>
              <a:spLocks noChangeShapeType="1"/>
            </p:cNvSpPr>
            <p:nvPr/>
          </p:nvSpPr>
          <p:spPr bwMode="auto">
            <a:xfrm>
              <a:off x="3044393" y="2539999"/>
              <a:ext cx="598456" cy="652105"/>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10" name="Line 10">
              <a:extLst>
                <a:ext uri="{FF2B5EF4-FFF2-40B4-BE49-F238E27FC236}">
                  <a16:creationId xmlns:a16="http://schemas.microsoft.com/office/drawing/2014/main" id="{8D1C39CE-65E7-461F-BB2D-537EE94A7A49}"/>
                </a:ext>
              </a:extLst>
            </p:cNvPr>
            <p:cNvSpPr>
              <a:spLocks noChangeShapeType="1"/>
            </p:cNvSpPr>
            <p:nvPr/>
          </p:nvSpPr>
          <p:spPr bwMode="auto">
            <a:xfrm flipH="1">
              <a:off x="1879600" y="3556001"/>
              <a:ext cx="409574" cy="609600"/>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11" name="Line 11">
              <a:extLst>
                <a:ext uri="{FF2B5EF4-FFF2-40B4-BE49-F238E27FC236}">
                  <a16:creationId xmlns:a16="http://schemas.microsoft.com/office/drawing/2014/main" id="{38ABD645-EC34-42D5-859E-7B28EAB0A187}"/>
                </a:ext>
              </a:extLst>
            </p:cNvPr>
            <p:cNvSpPr>
              <a:spLocks noChangeShapeType="1"/>
            </p:cNvSpPr>
            <p:nvPr/>
          </p:nvSpPr>
          <p:spPr bwMode="auto">
            <a:xfrm>
              <a:off x="2289175" y="3556001"/>
              <a:ext cx="549308" cy="609600"/>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grpSp>
    </p:spTree>
    <p:extLst>
      <p:ext uri="{BB962C8B-B14F-4D97-AF65-F5344CB8AC3E}">
        <p14:creationId xmlns:p14="http://schemas.microsoft.com/office/powerpoint/2010/main" val="1669313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Principal Component Analysis</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r>
              <a:rPr lang="en-US" altLang="zh-CN" sz="2000" b="1" dirty="0"/>
              <a:t>Given </a:t>
            </a:r>
            <a:r>
              <a:rPr lang="en-US" altLang="zh-CN" sz="2000" b="1" i="1" dirty="0"/>
              <a:t>N</a:t>
            </a:r>
            <a:r>
              <a:rPr lang="en-US" altLang="zh-CN" sz="2000" b="1" dirty="0"/>
              <a:t> data vectors from </a:t>
            </a:r>
            <a:r>
              <a:rPr lang="en-US" altLang="zh-CN" sz="2000" b="1" i="1" dirty="0"/>
              <a:t>n</a:t>
            </a:r>
            <a:r>
              <a:rPr lang="en-US" altLang="zh-CN" sz="2000" b="1" dirty="0"/>
              <a:t>-dimensions, find </a:t>
            </a:r>
            <a:r>
              <a:rPr lang="en-US" altLang="zh-CN" sz="2000" b="1" i="1" dirty="0"/>
              <a:t>k</a:t>
            </a:r>
            <a:r>
              <a:rPr lang="en-US" altLang="zh-CN" sz="2000" b="1" dirty="0"/>
              <a:t> ≤ </a:t>
            </a:r>
            <a:r>
              <a:rPr lang="en-US" altLang="zh-CN" sz="2000" b="1" i="1" dirty="0"/>
              <a:t>n </a:t>
            </a:r>
            <a:r>
              <a:rPr lang="en-US" altLang="zh-CN" sz="2000" b="1" dirty="0"/>
              <a:t> orthogonal vectors (</a:t>
            </a:r>
            <a:r>
              <a:rPr lang="en-US" altLang="zh-CN" sz="2000" b="1" i="1" dirty="0"/>
              <a:t>principal components</a:t>
            </a:r>
            <a:r>
              <a:rPr lang="en-US" altLang="zh-CN" sz="2000" b="1" dirty="0"/>
              <a:t>) that can be best used to represent data </a:t>
            </a:r>
          </a:p>
          <a:p>
            <a:r>
              <a:rPr lang="en-US" altLang="zh-CN" sz="2000" b="1" dirty="0"/>
              <a:t>Steps</a:t>
            </a:r>
          </a:p>
          <a:p>
            <a:pPr lvl="1"/>
            <a:r>
              <a:rPr lang="en-US" altLang="zh-CN" sz="1800" b="1" dirty="0"/>
              <a:t>Normalize input data: Each attribute falls within the same range</a:t>
            </a:r>
          </a:p>
          <a:p>
            <a:pPr lvl="1"/>
            <a:r>
              <a:rPr lang="en-US" altLang="zh-CN" sz="1800" b="1" dirty="0"/>
              <a:t>Compute </a:t>
            </a:r>
            <a:r>
              <a:rPr lang="en-US" altLang="zh-CN" sz="1800" b="1" i="1" dirty="0"/>
              <a:t>k</a:t>
            </a:r>
            <a:r>
              <a:rPr lang="en-US" altLang="zh-CN" sz="1800" b="1" dirty="0"/>
              <a:t> orthonormal (unit) vectors, i.e., </a:t>
            </a:r>
            <a:r>
              <a:rPr lang="en-US" altLang="zh-CN" sz="1800" b="1" i="1" dirty="0"/>
              <a:t>principal components</a:t>
            </a:r>
            <a:endParaRPr lang="en-US" altLang="zh-CN" sz="1800" b="1" dirty="0"/>
          </a:p>
          <a:p>
            <a:pPr lvl="1"/>
            <a:r>
              <a:rPr lang="en-US" altLang="zh-CN" sz="1800" b="1" dirty="0"/>
              <a:t>Each input data (vector) is a linear combination of the </a:t>
            </a:r>
            <a:r>
              <a:rPr lang="en-US" altLang="zh-CN" sz="1800" b="1" i="1" dirty="0"/>
              <a:t>k</a:t>
            </a:r>
            <a:r>
              <a:rPr lang="en-US" altLang="zh-CN" sz="1800" b="1" dirty="0"/>
              <a:t> principal component vectors</a:t>
            </a:r>
          </a:p>
          <a:p>
            <a:pPr lvl="1"/>
            <a:r>
              <a:rPr lang="en-US" altLang="zh-CN" sz="1800" b="1" dirty="0">
                <a:sym typeface="Symbol" panose="05050102010706020507" pitchFamily="18" charset="2"/>
              </a:rPr>
              <a:t>The principal components are sorted in order of decreasing “significance” or strength</a:t>
            </a:r>
          </a:p>
          <a:p>
            <a:pPr lvl="1"/>
            <a:r>
              <a:rPr lang="en-US" altLang="zh-CN" sz="1800" b="1" dirty="0">
                <a:sym typeface="Symbol" panose="05050102010706020507" pitchFamily="18" charset="2"/>
              </a:rPr>
              <a:t>Since the components are sorted, the size of the data can be reduced by eliminating the weak components, i.e., those with low variance.  (i.e., using the strongest principal components, it is possible to reconstruct a good approximation of the original data</a:t>
            </a:r>
          </a:p>
          <a:p>
            <a:r>
              <a:rPr lang="en-US" altLang="zh-CN" sz="2000" b="1" dirty="0"/>
              <a:t>Works for numeric data only</a:t>
            </a:r>
          </a:p>
          <a:p>
            <a:r>
              <a:rPr lang="en-US" altLang="zh-CN" sz="2000" b="1" dirty="0"/>
              <a:t>Used when the number of dimensions is large</a:t>
            </a:r>
          </a:p>
        </p:txBody>
      </p:sp>
    </p:spTree>
    <p:extLst>
      <p:ext uri="{BB962C8B-B14F-4D97-AF65-F5344CB8AC3E}">
        <p14:creationId xmlns:p14="http://schemas.microsoft.com/office/powerpoint/2010/main" val="29756130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Numerosity Reduction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r>
              <a:rPr lang="en-US" altLang="zh-CN" sz="2000" b="1" dirty="0"/>
              <a:t>Reduce data volume by choosing alternative, smaller forms of data representation</a:t>
            </a:r>
          </a:p>
          <a:p>
            <a:r>
              <a:rPr lang="en-US" altLang="zh-CN" sz="2000" b="1" dirty="0"/>
              <a:t>Parametric methods</a:t>
            </a:r>
          </a:p>
          <a:p>
            <a:pPr lvl="1">
              <a:spcBef>
                <a:spcPts val="600"/>
              </a:spcBef>
            </a:pPr>
            <a:r>
              <a:rPr lang="en-US" altLang="zh-CN" sz="1800" b="1" dirty="0"/>
              <a:t>Assume the data </a:t>
            </a:r>
            <a:r>
              <a:rPr lang="en-US" altLang="zh-CN" sz="1800" b="1" dirty="0" smtClean="0"/>
              <a:t>fit </a:t>
            </a:r>
            <a:r>
              <a:rPr lang="en-US" altLang="zh-CN" sz="1800" b="1" dirty="0"/>
              <a:t>some model, estimate model parameters, store only the parameters, and discard the data (except possible outliers)</a:t>
            </a:r>
            <a:endParaRPr lang="en-US" altLang="zh-CN" sz="1800" b="1" dirty="0">
              <a:sym typeface="Symbol" panose="05050102010706020507" pitchFamily="18" charset="2"/>
            </a:endParaRPr>
          </a:p>
          <a:p>
            <a:pPr lvl="1">
              <a:spcBef>
                <a:spcPts val="600"/>
              </a:spcBef>
            </a:pPr>
            <a:r>
              <a:rPr lang="en-US" altLang="zh-CN" sz="1800" b="1" dirty="0"/>
              <a:t>Example: Log-linear models</a:t>
            </a:r>
            <a:r>
              <a:rPr lang="zh-CN" altLang="en-US" sz="1800" b="1" dirty="0"/>
              <a:t>（对数线性模型）</a:t>
            </a:r>
            <a:r>
              <a:rPr lang="en-US" altLang="zh-CN" sz="1800" b="1" dirty="0"/>
              <a:t>—obtain value at a point in m-D space as the product on appropriate marginal subspaces </a:t>
            </a:r>
          </a:p>
          <a:p>
            <a:r>
              <a:rPr lang="en-US" altLang="zh-CN" sz="2000" b="1" dirty="0"/>
              <a:t>Non-parametric methods</a:t>
            </a:r>
            <a:r>
              <a:rPr lang="en-US" altLang="zh-CN" sz="2000" b="1" dirty="0">
                <a:sym typeface="Symbol" panose="05050102010706020507" pitchFamily="18" charset="2"/>
              </a:rPr>
              <a:t> </a:t>
            </a:r>
          </a:p>
          <a:p>
            <a:pPr lvl="1">
              <a:spcBef>
                <a:spcPts val="600"/>
              </a:spcBef>
            </a:pPr>
            <a:r>
              <a:rPr lang="en-US" altLang="zh-CN" sz="1800" b="1" dirty="0">
                <a:sym typeface="Symbol" panose="05050102010706020507" pitchFamily="18" charset="2"/>
              </a:rPr>
              <a:t>Do not assume models</a:t>
            </a:r>
          </a:p>
          <a:p>
            <a:pPr lvl="1">
              <a:spcBef>
                <a:spcPts val="600"/>
              </a:spcBef>
            </a:pPr>
            <a:r>
              <a:rPr lang="en-US" altLang="zh-CN" sz="1800" b="1" dirty="0">
                <a:sym typeface="Symbol" panose="05050102010706020507" pitchFamily="18" charset="2"/>
              </a:rPr>
              <a:t>Major families: histograms, clustering, sampling</a:t>
            </a:r>
          </a:p>
        </p:txBody>
      </p:sp>
    </p:spTree>
    <p:extLst>
      <p:ext uri="{BB962C8B-B14F-4D97-AF65-F5344CB8AC3E}">
        <p14:creationId xmlns:p14="http://schemas.microsoft.com/office/powerpoint/2010/main" val="38130213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Reduction Method (1): Regression and Log-Linear Models</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60000"/>
              </a:lnSpc>
            </a:pPr>
            <a:r>
              <a:rPr lang="en-US" altLang="zh-CN" sz="2000" b="1" dirty="0"/>
              <a:t>Linear regression: Data are modeled to fit a straight line</a:t>
            </a:r>
          </a:p>
          <a:p>
            <a:pPr lvl="1">
              <a:lnSpc>
                <a:spcPct val="160000"/>
              </a:lnSpc>
            </a:pPr>
            <a:r>
              <a:rPr lang="en-US" altLang="zh-CN" sz="1800" b="1" dirty="0"/>
              <a:t>Often uses the least-square method</a:t>
            </a:r>
            <a:r>
              <a:rPr lang="zh-CN" altLang="en-US" sz="1800" b="1" dirty="0"/>
              <a:t>（最小二乘法） </a:t>
            </a:r>
            <a:r>
              <a:rPr lang="en-US" altLang="zh-CN" sz="1800" b="1" dirty="0"/>
              <a:t>to fit the line</a:t>
            </a:r>
          </a:p>
          <a:p>
            <a:pPr>
              <a:lnSpc>
                <a:spcPct val="160000"/>
              </a:lnSpc>
            </a:pPr>
            <a:r>
              <a:rPr lang="en-US" altLang="zh-CN" sz="2000" b="1" dirty="0">
                <a:sym typeface="Symbol" panose="05050102010706020507" pitchFamily="18" charset="2"/>
              </a:rPr>
              <a:t>Multiple regression: allows a response variable Y to be modeled as a linear function of multidimensional feature vector</a:t>
            </a:r>
          </a:p>
          <a:p>
            <a:pPr>
              <a:lnSpc>
                <a:spcPct val="160000"/>
              </a:lnSpc>
            </a:pPr>
            <a:r>
              <a:rPr lang="en-US" altLang="zh-CN" sz="2000" b="1" dirty="0">
                <a:sym typeface="Symbol" panose="05050102010706020507" pitchFamily="18" charset="2"/>
              </a:rPr>
              <a:t>Log-linear model: approximates discrete multidimensional probability distributions</a:t>
            </a:r>
          </a:p>
          <a:p>
            <a:pPr lvl="1"/>
            <a:endParaRPr lang="en-US" altLang="zh-CN" sz="1800" b="1" dirty="0"/>
          </a:p>
        </p:txBody>
      </p:sp>
    </p:spTree>
    <p:extLst>
      <p:ext uri="{BB962C8B-B14F-4D97-AF65-F5344CB8AC3E}">
        <p14:creationId xmlns:p14="http://schemas.microsoft.com/office/powerpoint/2010/main" val="312723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Regression and Log-Linear Models</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r>
              <a:rPr lang="en-US" altLang="zh-CN" sz="2000" b="1" u="sng" dirty="0"/>
              <a:t>Linear regression</a:t>
            </a:r>
            <a:r>
              <a:rPr lang="en-US" altLang="zh-CN" sz="1400" b="1" dirty="0"/>
              <a:t>: </a:t>
            </a:r>
            <a:r>
              <a:rPr lang="en-US" altLang="zh-CN" sz="1400" b="1" i="1" dirty="0"/>
              <a:t>Y = </a:t>
            </a:r>
            <a:r>
              <a:rPr lang="en-US" altLang="zh-CN" sz="1400" b="1" i="1" dirty="0">
                <a:sym typeface="Symbol" panose="05050102010706020507" pitchFamily="18" charset="2"/>
              </a:rPr>
              <a:t>w X + b</a:t>
            </a:r>
            <a:endParaRPr lang="en-US" altLang="zh-CN" sz="1400" b="1" i="1" dirty="0"/>
          </a:p>
          <a:p>
            <a:pPr lvl="1"/>
            <a:r>
              <a:rPr lang="en-US" altLang="zh-CN" sz="1800" b="1" dirty="0"/>
              <a:t>Two regression coefficients, </a:t>
            </a:r>
            <a:r>
              <a:rPr lang="en-US" altLang="zh-CN" sz="1800" b="1" i="1" dirty="0">
                <a:sym typeface="Symbol" panose="05050102010706020507" pitchFamily="18" charset="2"/>
              </a:rPr>
              <a:t>w</a:t>
            </a:r>
            <a:r>
              <a:rPr lang="en-US" altLang="zh-CN" sz="1800" b="1" dirty="0">
                <a:sym typeface="Symbol" panose="05050102010706020507" pitchFamily="18" charset="2"/>
              </a:rPr>
              <a:t> and </a:t>
            </a:r>
            <a:r>
              <a:rPr lang="en-US" altLang="zh-CN" sz="1800" b="1" i="1" dirty="0">
                <a:sym typeface="Symbol" panose="05050102010706020507" pitchFamily="18" charset="2"/>
              </a:rPr>
              <a:t>b,</a:t>
            </a:r>
            <a:r>
              <a:rPr lang="en-US" altLang="zh-CN" sz="1800" b="1" dirty="0"/>
              <a:t> specify the line and are to be estimated by using the data at hand</a:t>
            </a:r>
          </a:p>
          <a:p>
            <a:pPr lvl="1"/>
            <a:r>
              <a:rPr lang="en-US" altLang="zh-CN" sz="1800" b="1" dirty="0"/>
              <a:t>Using the least squares criterion to the known values of </a:t>
            </a:r>
            <a:r>
              <a:rPr lang="en-US" altLang="zh-CN" sz="1800" b="1" i="1" dirty="0"/>
              <a:t>Y</a:t>
            </a:r>
            <a:r>
              <a:rPr lang="en-US" altLang="zh-CN" sz="1100" b="1" i="1" dirty="0"/>
              <a:t>1</a:t>
            </a:r>
            <a:r>
              <a:rPr lang="en-US" altLang="zh-CN" sz="1800" b="1" i="1" dirty="0"/>
              <a:t>, Y</a:t>
            </a:r>
            <a:r>
              <a:rPr lang="en-US" altLang="zh-CN" sz="1100" b="1" i="1" dirty="0"/>
              <a:t>2</a:t>
            </a:r>
            <a:r>
              <a:rPr lang="en-US" altLang="zh-CN" sz="1800" b="1" i="1" dirty="0"/>
              <a:t>, …, X</a:t>
            </a:r>
            <a:r>
              <a:rPr lang="en-US" altLang="zh-CN" sz="1100" b="1" i="1" dirty="0"/>
              <a:t>1</a:t>
            </a:r>
            <a:r>
              <a:rPr lang="en-US" altLang="zh-CN" sz="1800" b="1" i="1" dirty="0"/>
              <a:t>, X</a:t>
            </a:r>
            <a:r>
              <a:rPr lang="en-US" altLang="zh-CN" sz="1200" b="1" i="1" dirty="0"/>
              <a:t>2</a:t>
            </a:r>
            <a:r>
              <a:rPr lang="en-US" altLang="zh-CN" sz="1800" b="1" i="1" dirty="0"/>
              <a:t>, ….</a:t>
            </a:r>
          </a:p>
          <a:p>
            <a:r>
              <a:rPr lang="en-US" altLang="zh-CN" sz="2000" b="1" u="sng" dirty="0"/>
              <a:t>Multiple regression</a:t>
            </a:r>
            <a:r>
              <a:rPr lang="en-US" altLang="zh-CN" sz="1400" b="1" dirty="0"/>
              <a:t>: </a:t>
            </a:r>
            <a:r>
              <a:rPr lang="en-US" altLang="zh-CN" sz="1400" b="1" i="1" dirty="0"/>
              <a:t>Y = b0 + b1 X1 + b2 X2.</a:t>
            </a:r>
            <a:endParaRPr lang="en-US" altLang="zh-CN" sz="2000" b="1" i="1" dirty="0"/>
          </a:p>
          <a:p>
            <a:pPr lvl="1"/>
            <a:r>
              <a:rPr lang="en-US" altLang="zh-CN" sz="1800" b="1" dirty="0"/>
              <a:t>Many nonlinear functions can be transformed into the above</a:t>
            </a:r>
          </a:p>
          <a:p>
            <a:r>
              <a:rPr lang="en-US" altLang="zh-CN" sz="2000" b="1" u="sng" dirty="0"/>
              <a:t>Log-linear models</a:t>
            </a:r>
            <a:r>
              <a:rPr lang="zh-CN" altLang="en-US" sz="2000" b="1" u="sng" dirty="0"/>
              <a:t>（对数线性模型）</a:t>
            </a:r>
            <a:r>
              <a:rPr lang="en-US" altLang="zh-CN" sz="1400" b="1" dirty="0"/>
              <a:t>:</a:t>
            </a:r>
          </a:p>
          <a:p>
            <a:pPr lvl="1"/>
            <a:r>
              <a:rPr lang="en-US" altLang="zh-CN" sz="1800" b="1" dirty="0"/>
              <a:t>The multi-way table of joint probabilities is approximated by a product of lower-order tables</a:t>
            </a:r>
          </a:p>
          <a:p>
            <a:pPr lvl="1"/>
            <a:r>
              <a:rPr lang="en-US" altLang="zh-CN" sz="1800" b="1" dirty="0"/>
              <a:t>Probability:  </a:t>
            </a:r>
            <a:r>
              <a:rPr lang="en-US" altLang="zh-CN" sz="1800" b="1" i="1" dirty="0"/>
              <a:t>p(a, b, c, d) = </a:t>
            </a:r>
            <a:r>
              <a:rPr lang="en-US" altLang="zh-CN" sz="1600" b="1" i="1" dirty="0">
                <a:sym typeface="Symbol" panose="05050102010706020507" pitchFamily="18" charset="2"/>
              </a:rPr>
              <a:t></a:t>
            </a:r>
            <a:r>
              <a:rPr lang="en-US" altLang="zh-CN" sz="1200" b="1" i="1" dirty="0">
                <a:sym typeface="Symbol" panose="05050102010706020507" pitchFamily="18" charset="2"/>
              </a:rPr>
              <a:t>ab </a:t>
            </a:r>
            <a:r>
              <a:rPr lang="en-US" altLang="zh-CN" sz="1600" b="1" i="1" dirty="0">
                <a:sym typeface="Symbol" panose="05050102010706020507" pitchFamily="18" charset="2"/>
              </a:rPr>
              <a:t></a:t>
            </a:r>
            <a:r>
              <a:rPr lang="en-US" altLang="zh-CN" sz="1200" b="1" i="1" dirty="0" err="1">
                <a:sym typeface="Symbol" panose="05050102010706020507" pitchFamily="18" charset="2"/>
              </a:rPr>
              <a:t>ac</a:t>
            </a:r>
            <a:r>
              <a:rPr lang="en-US" altLang="zh-CN" sz="1600" b="1" i="1" dirty="0" err="1">
                <a:sym typeface="Symbol" panose="05050102010706020507" pitchFamily="18" charset="2"/>
              </a:rPr>
              <a:t></a:t>
            </a:r>
            <a:r>
              <a:rPr lang="en-US" altLang="zh-CN" sz="1200" b="1" i="1" dirty="0" err="1">
                <a:sym typeface="Symbol" panose="05050102010706020507" pitchFamily="18" charset="2"/>
              </a:rPr>
              <a:t>ad</a:t>
            </a:r>
            <a:r>
              <a:rPr lang="en-US" altLang="zh-CN" sz="1600" b="1" i="1" dirty="0">
                <a:sym typeface="Symbol" panose="05050102010706020507" pitchFamily="18" charset="2"/>
              </a:rPr>
              <a:t> </a:t>
            </a:r>
            <a:r>
              <a:rPr lang="en-US" altLang="zh-CN" sz="1200" b="1" i="1" dirty="0" err="1">
                <a:sym typeface="Symbol" panose="05050102010706020507" pitchFamily="18" charset="2"/>
              </a:rPr>
              <a:t>bcd</a:t>
            </a:r>
            <a:endParaRPr lang="en-US" altLang="zh-CN" sz="1200" b="1" i="1" dirty="0"/>
          </a:p>
          <a:p>
            <a:pPr lvl="1"/>
            <a:endParaRPr lang="en-US" altLang="zh-CN" sz="1800" b="1" dirty="0"/>
          </a:p>
        </p:txBody>
      </p:sp>
    </p:spTree>
    <p:extLst>
      <p:ext uri="{BB962C8B-B14F-4D97-AF65-F5344CB8AC3E}">
        <p14:creationId xmlns:p14="http://schemas.microsoft.com/office/powerpoint/2010/main" val="22319587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Reduction Method (2): Histograms</a:t>
            </a:r>
            <a:endParaRPr lang="zh-CN" altLang="en-US" sz="2000" b="1" dirty="0"/>
          </a:p>
        </p:txBody>
      </p:sp>
      <p:sp>
        <p:nvSpPr>
          <p:cNvPr id="3" name="内容占位符 2"/>
          <p:cNvSpPr>
            <a:spLocks noGrp="1"/>
          </p:cNvSpPr>
          <p:nvPr>
            <p:ph idx="1"/>
          </p:nvPr>
        </p:nvSpPr>
        <p:spPr>
          <a:xfrm>
            <a:off x="563961" y="1404813"/>
            <a:ext cx="4756184" cy="5272212"/>
          </a:xfrm>
        </p:spPr>
        <p:txBody>
          <a:bodyPr>
            <a:normAutofit/>
          </a:bodyPr>
          <a:lstStyle/>
          <a:p>
            <a:pPr>
              <a:lnSpc>
                <a:spcPct val="120000"/>
              </a:lnSpc>
            </a:pPr>
            <a:r>
              <a:rPr lang="en-US" altLang="zh-CN" sz="2000" b="1" dirty="0"/>
              <a:t>Divide data into buckets and store average (sum) for each bucket</a:t>
            </a:r>
          </a:p>
          <a:p>
            <a:pPr>
              <a:lnSpc>
                <a:spcPct val="120000"/>
              </a:lnSpc>
            </a:pPr>
            <a:r>
              <a:rPr lang="en-US" altLang="zh-CN" sz="2000" b="1" dirty="0"/>
              <a:t>Partitioning rules:</a:t>
            </a:r>
          </a:p>
          <a:p>
            <a:pPr lvl="1">
              <a:lnSpc>
                <a:spcPct val="120000"/>
              </a:lnSpc>
            </a:pPr>
            <a:r>
              <a:rPr lang="en-US" altLang="zh-CN" sz="1800" b="1" dirty="0"/>
              <a:t>Equal-width: equal bucket range</a:t>
            </a:r>
          </a:p>
          <a:p>
            <a:pPr lvl="1">
              <a:lnSpc>
                <a:spcPct val="120000"/>
              </a:lnSpc>
            </a:pPr>
            <a:r>
              <a:rPr lang="en-US" altLang="zh-CN" sz="1800" b="1" dirty="0"/>
              <a:t>Equal-frequency (or equal-depth)</a:t>
            </a:r>
          </a:p>
          <a:p>
            <a:pPr lvl="1">
              <a:lnSpc>
                <a:spcPct val="120000"/>
              </a:lnSpc>
            </a:pPr>
            <a:r>
              <a:rPr lang="en-US" altLang="zh-CN" sz="1800" b="1" dirty="0"/>
              <a:t>V-optimal: with the least </a:t>
            </a:r>
            <a:r>
              <a:rPr lang="en-US" altLang="zh-CN" sz="1800" b="1" i="1" dirty="0"/>
              <a:t>histogram variance</a:t>
            </a:r>
            <a:r>
              <a:rPr lang="en-US" altLang="zh-CN" sz="1800" b="1" dirty="0"/>
              <a:t> (weighted sum of the original values that each bucket represents)</a:t>
            </a:r>
          </a:p>
          <a:p>
            <a:pPr lvl="1">
              <a:lnSpc>
                <a:spcPct val="120000"/>
              </a:lnSpc>
            </a:pPr>
            <a:r>
              <a:rPr lang="en-US" altLang="zh-CN" sz="1800" b="1" dirty="0" err="1"/>
              <a:t>MaxDiff</a:t>
            </a:r>
            <a:r>
              <a:rPr lang="en-US" altLang="zh-CN" sz="1800" b="1" dirty="0"/>
              <a:t>: set bucket boundary between each pair for pairs have the </a:t>
            </a:r>
            <a:r>
              <a:rPr lang="el-GR" altLang="zh-CN" sz="1800" b="1" dirty="0"/>
              <a:t>β</a:t>
            </a:r>
            <a:r>
              <a:rPr lang="en-US" altLang="zh-CN" sz="1800" b="1" dirty="0"/>
              <a:t>–1 largest differences</a:t>
            </a:r>
          </a:p>
          <a:p>
            <a:pPr lvl="1"/>
            <a:endParaRPr lang="en-US" altLang="zh-CN" sz="1800" b="1" dirty="0"/>
          </a:p>
        </p:txBody>
      </p:sp>
      <p:graphicFrame>
        <p:nvGraphicFramePr>
          <p:cNvPr id="4" name="Object 4">
            <a:extLst>
              <a:ext uri="{FF2B5EF4-FFF2-40B4-BE49-F238E27FC236}">
                <a16:creationId xmlns:a16="http://schemas.microsoft.com/office/drawing/2014/main" id="{74A205E3-988F-438C-B1AB-8DFC93BEB5A7}"/>
              </a:ext>
            </a:extLst>
          </p:cNvPr>
          <p:cNvGraphicFramePr>
            <a:graphicFrameLocks/>
          </p:cNvGraphicFramePr>
          <p:nvPr>
            <p:extLst>
              <p:ext uri="{D42A27DB-BD31-4B8C-83A1-F6EECF244321}">
                <p14:modId xmlns:p14="http://schemas.microsoft.com/office/powerpoint/2010/main" val="2406546838"/>
              </p:ext>
            </p:extLst>
          </p:nvPr>
        </p:nvGraphicFramePr>
        <p:xfrm>
          <a:off x="5694218" y="1079635"/>
          <a:ext cx="6126307" cy="5410200"/>
        </p:xfrm>
        <a:graphic>
          <a:graphicData uri="http://schemas.openxmlformats.org/presentationml/2006/ole">
            <mc:AlternateContent xmlns:mc="http://schemas.openxmlformats.org/markup-compatibility/2006">
              <mc:Choice xmlns:v="urn:schemas-microsoft-com:vml" Requires="v">
                <p:oleObj spid="_x0000_s1042" name="Chart" r:id="rId3" imgW="7915351" imgH="3848100" progId="MSGraph.Chart.8">
                  <p:embed followColorScheme="full"/>
                </p:oleObj>
              </mc:Choice>
              <mc:Fallback>
                <p:oleObj name="Chart" r:id="rId3" imgW="7915351" imgH="3848100" progId="MSGraph.Chart.8">
                  <p:embed followColorScheme="full"/>
                  <p:pic>
                    <p:nvPicPr>
                      <p:cNvPr id="19460" name="Object 4">
                        <a:extLst>
                          <a:ext uri="{FF2B5EF4-FFF2-40B4-BE49-F238E27FC236}">
                            <a16:creationId xmlns:a16="http://schemas.microsoft.com/office/drawing/2014/main" id="{61382C7A-BB94-4882-B9F7-8C8F8F9B317E}"/>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4218" y="1079635"/>
                        <a:ext cx="6126307" cy="541020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4190735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Reduction Method (3): Clustering</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20000"/>
              </a:lnSpc>
            </a:pPr>
            <a:r>
              <a:rPr lang="en-US" altLang="zh-CN" sz="1800" b="1" dirty="0"/>
              <a:t>Partition data set into clusters based on similarity, and store cluster representation (e.g., centroid and diameter) only</a:t>
            </a:r>
          </a:p>
          <a:p>
            <a:pPr>
              <a:lnSpc>
                <a:spcPct val="120000"/>
              </a:lnSpc>
            </a:pPr>
            <a:r>
              <a:rPr lang="en-US" altLang="zh-CN" sz="1800" b="1" dirty="0"/>
              <a:t>Can be very effective if data is clustered but not if data is “smeared”</a:t>
            </a:r>
          </a:p>
          <a:p>
            <a:pPr>
              <a:lnSpc>
                <a:spcPct val="120000"/>
              </a:lnSpc>
            </a:pPr>
            <a:r>
              <a:rPr lang="en-US" altLang="zh-CN" sz="1800" b="1" dirty="0"/>
              <a:t>Can have hierarchical clustering and be stored in multi-dimensional index tree structures</a:t>
            </a:r>
          </a:p>
          <a:p>
            <a:pPr>
              <a:lnSpc>
                <a:spcPct val="120000"/>
              </a:lnSpc>
            </a:pPr>
            <a:r>
              <a:rPr lang="en-US" altLang="zh-CN" sz="1800" b="1" dirty="0"/>
              <a:t>There are many choices of clustering definitions and clustering algorithms</a:t>
            </a:r>
          </a:p>
          <a:p>
            <a:pPr>
              <a:lnSpc>
                <a:spcPct val="120000"/>
              </a:lnSpc>
            </a:pPr>
            <a:r>
              <a:rPr lang="en-US" altLang="zh-CN" sz="1800" b="1" dirty="0"/>
              <a:t>Cluster analysis will be studied in depth in the latter Chapter.</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397" y="3816048"/>
            <a:ext cx="11457128" cy="2546028"/>
          </a:xfrm>
          <a:prstGeom prst="rect">
            <a:avLst/>
          </a:prstGeom>
        </p:spPr>
      </p:pic>
    </p:spTree>
    <p:extLst>
      <p:ext uri="{BB962C8B-B14F-4D97-AF65-F5344CB8AC3E}">
        <p14:creationId xmlns:p14="http://schemas.microsoft.com/office/powerpoint/2010/main" val="39946670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Reduction Method (4): Sampling</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r>
              <a:rPr lang="en-US" altLang="zh-CN" sz="2000" b="1" dirty="0"/>
              <a:t>Allow a mining algorithm to run in complexity that is potentially sub-linear to the size of the data</a:t>
            </a:r>
          </a:p>
          <a:p>
            <a:r>
              <a:rPr lang="en-US" altLang="zh-CN" sz="2000" b="1" dirty="0"/>
              <a:t>Choose a </a:t>
            </a:r>
            <a:r>
              <a:rPr lang="en-US" altLang="zh-CN" sz="2000" b="1" dirty="0">
                <a:solidFill>
                  <a:schemeClr val="hlink"/>
                </a:solidFill>
              </a:rPr>
              <a:t>representative</a:t>
            </a:r>
            <a:r>
              <a:rPr lang="en-US" altLang="zh-CN" sz="2000" b="1" dirty="0"/>
              <a:t> subset of the data</a:t>
            </a:r>
          </a:p>
          <a:p>
            <a:pPr lvl="1"/>
            <a:r>
              <a:rPr lang="en-US" altLang="zh-CN" sz="1800" b="1" dirty="0"/>
              <a:t>Simple random sampling may have very poor performance in the presence of skew</a:t>
            </a:r>
          </a:p>
          <a:p>
            <a:r>
              <a:rPr lang="en-US" altLang="zh-CN" sz="2000" b="1" dirty="0"/>
              <a:t>SRSWOR, SRSWR, Cluster sampling</a:t>
            </a:r>
          </a:p>
          <a:p>
            <a:r>
              <a:rPr lang="en-US" altLang="zh-CN" sz="2000" b="1" dirty="0"/>
              <a:t>Simple random sampling without replacement (SRSWOR)</a:t>
            </a:r>
          </a:p>
          <a:p>
            <a:r>
              <a:rPr lang="en-US" altLang="zh-CN" sz="2000" b="1" dirty="0"/>
              <a:t>Develop adaptive sampling methods</a:t>
            </a:r>
          </a:p>
          <a:p>
            <a:pPr lvl="1"/>
            <a:r>
              <a:rPr lang="en-US" altLang="zh-CN" sz="1800" b="1" dirty="0"/>
              <a:t>Stratified sampling</a:t>
            </a:r>
            <a:r>
              <a:rPr lang="zh-CN" altLang="en-US" sz="1800" b="1" dirty="0"/>
              <a:t>（分层采样）</a:t>
            </a:r>
            <a:r>
              <a:rPr lang="en-US" altLang="zh-CN" sz="1800" b="1" dirty="0"/>
              <a:t>: </a:t>
            </a:r>
          </a:p>
          <a:p>
            <a:pPr lvl="2"/>
            <a:r>
              <a:rPr lang="en-US" altLang="zh-CN" sz="1600" b="1" dirty="0"/>
              <a:t>Approximate the percentage of each class (or subpopulation of interest) in the overall database </a:t>
            </a:r>
          </a:p>
          <a:p>
            <a:pPr lvl="2"/>
            <a:r>
              <a:rPr lang="en-US" altLang="zh-CN" sz="1600" b="1" dirty="0"/>
              <a:t>Used in conjunction with skewed data</a:t>
            </a:r>
          </a:p>
        </p:txBody>
      </p:sp>
    </p:spTree>
    <p:extLst>
      <p:ext uri="{BB962C8B-B14F-4D97-AF65-F5344CB8AC3E}">
        <p14:creationId xmlns:p14="http://schemas.microsoft.com/office/powerpoint/2010/main" val="887837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Sampling</a:t>
            </a:r>
            <a:endParaRPr lang="zh-CN" altLang="en-US" sz="2000" b="1" dirty="0"/>
          </a:p>
        </p:txBody>
      </p:sp>
      <p:grpSp>
        <p:nvGrpSpPr>
          <p:cNvPr id="4" name="Group 4">
            <a:extLst>
              <a:ext uri="{FF2B5EF4-FFF2-40B4-BE49-F238E27FC236}">
                <a16:creationId xmlns:a16="http://schemas.microsoft.com/office/drawing/2014/main" id="{3DC6DF74-2F16-4A3C-BFAA-717021750196}"/>
              </a:ext>
            </a:extLst>
          </p:cNvPr>
          <p:cNvGrpSpPr>
            <a:grpSpLocks/>
          </p:cNvGrpSpPr>
          <p:nvPr/>
        </p:nvGrpSpPr>
        <p:grpSpPr bwMode="auto">
          <a:xfrm>
            <a:off x="2081427" y="1653165"/>
            <a:ext cx="7334250" cy="4694238"/>
            <a:chOff x="552" y="1116"/>
            <a:chExt cx="4620" cy="2957"/>
          </a:xfrm>
        </p:grpSpPr>
        <p:sp>
          <p:nvSpPr>
            <p:cNvPr id="5" name="Text Box 5">
              <a:extLst>
                <a:ext uri="{FF2B5EF4-FFF2-40B4-BE49-F238E27FC236}">
                  <a16:creationId xmlns:a16="http://schemas.microsoft.com/office/drawing/2014/main" id="{1032FCFD-7714-4792-8874-D3DC0085099C}"/>
                </a:ext>
              </a:extLst>
            </p:cNvPr>
            <p:cNvSpPr txBox="1">
              <a:spLocks noChangeArrowheads="1"/>
            </p:cNvSpPr>
            <p:nvPr/>
          </p:nvSpPr>
          <p:spPr bwMode="auto">
            <a:xfrm rot="20586437">
              <a:off x="2450" y="1771"/>
              <a:ext cx="1193" cy="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dirty="0">
                  <a:latin typeface="Rockwell Condensed" panose="02060603050405020104" pitchFamily="18" charset="0"/>
                </a:rPr>
                <a:t>SRSWOR</a:t>
              </a:r>
            </a:p>
            <a:p>
              <a:pPr>
                <a:lnSpc>
                  <a:spcPct val="100000"/>
                </a:lnSpc>
                <a:spcBef>
                  <a:spcPct val="0"/>
                </a:spcBef>
                <a:spcAft>
                  <a:spcPct val="0"/>
                </a:spcAft>
                <a:buClrTx/>
                <a:buFontTx/>
                <a:buNone/>
              </a:pPr>
              <a:r>
                <a:rPr lang="en-US" altLang="zh-CN" sz="2400" b="0" dirty="0">
                  <a:latin typeface="Rockwell Condensed" panose="02060603050405020104" pitchFamily="18" charset="0"/>
                </a:rPr>
                <a:t>(simple random</a:t>
              </a:r>
            </a:p>
            <a:p>
              <a:pPr>
                <a:lnSpc>
                  <a:spcPct val="100000"/>
                </a:lnSpc>
                <a:spcBef>
                  <a:spcPct val="0"/>
                </a:spcBef>
                <a:spcAft>
                  <a:spcPct val="0"/>
                </a:spcAft>
                <a:buClrTx/>
                <a:buFontTx/>
                <a:buNone/>
              </a:pPr>
              <a:r>
                <a:rPr lang="en-US" altLang="zh-CN" sz="2400" b="0" dirty="0">
                  <a:latin typeface="Rockwell Condensed" panose="02060603050405020104" pitchFamily="18" charset="0"/>
                </a:rPr>
                <a:t> sample without </a:t>
              </a:r>
            </a:p>
            <a:p>
              <a:pPr>
                <a:lnSpc>
                  <a:spcPct val="100000"/>
                </a:lnSpc>
                <a:spcBef>
                  <a:spcPct val="0"/>
                </a:spcBef>
                <a:spcAft>
                  <a:spcPct val="0"/>
                </a:spcAft>
                <a:buClrTx/>
                <a:buFontTx/>
                <a:buNone/>
              </a:pPr>
              <a:r>
                <a:rPr lang="en-US" altLang="zh-CN" sz="2400" b="0" dirty="0">
                  <a:latin typeface="Rockwell Condensed" panose="02060603050405020104" pitchFamily="18" charset="0"/>
                </a:rPr>
                <a:t>replacement)</a:t>
              </a:r>
            </a:p>
          </p:txBody>
        </p:sp>
        <p:grpSp>
          <p:nvGrpSpPr>
            <p:cNvPr id="6" name="Group 6">
              <a:extLst>
                <a:ext uri="{FF2B5EF4-FFF2-40B4-BE49-F238E27FC236}">
                  <a16:creationId xmlns:a16="http://schemas.microsoft.com/office/drawing/2014/main" id="{1096F53D-B5E1-4E5A-8531-711F99C5A571}"/>
                </a:ext>
              </a:extLst>
            </p:cNvPr>
            <p:cNvGrpSpPr>
              <a:grpSpLocks/>
            </p:cNvGrpSpPr>
            <p:nvPr/>
          </p:nvGrpSpPr>
          <p:grpSpPr bwMode="auto">
            <a:xfrm>
              <a:off x="3588" y="1116"/>
              <a:ext cx="1536" cy="1056"/>
              <a:chOff x="3588" y="1116"/>
              <a:chExt cx="1536" cy="1056"/>
            </a:xfrm>
          </p:grpSpPr>
          <p:sp>
            <p:nvSpPr>
              <p:cNvPr id="27" name="AutoShape 7">
                <a:extLst>
                  <a:ext uri="{FF2B5EF4-FFF2-40B4-BE49-F238E27FC236}">
                    <a16:creationId xmlns:a16="http://schemas.microsoft.com/office/drawing/2014/main" id="{24BD5985-B0B7-46B6-AF27-86E33DF17D1D}"/>
                  </a:ext>
                </a:extLst>
              </p:cNvPr>
              <p:cNvSpPr>
                <a:spLocks noChangeArrowheads="1"/>
              </p:cNvSpPr>
              <p:nvPr/>
            </p:nvSpPr>
            <p:spPr bwMode="auto">
              <a:xfrm>
                <a:off x="3588" y="1116"/>
                <a:ext cx="1536" cy="1056"/>
              </a:xfrm>
              <a:prstGeom prst="can">
                <a:avLst>
                  <a:gd name="adj" fmla="val 25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8" name="Oval 8">
                <a:extLst>
                  <a:ext uri="{FF2B5EF4-FFF2-40B4-BE49-F238E27FC236}">
                    <a16:creationId xmlns:a16="http://schemas.microsoft.com/office/drawing/2014/main" id="{76E3C5EB-9ED1-4137-B24E-7073115A97C2}"/>
                  </a:ext>
                </a:extLst>
              </p:cNvPr>
              <p:cNvSpPr>
                <a:spLocks noChangeArrowheads="1"/>
              </p:cNvSpPr>
              <p:nvPr/>
            </p:nvSpPr>
            <p:spPr bwMode="auto">
              <a:xfrm>
                <a:off x="4092" y="1788"/>
                <a:ext cx="540" cy="360"/>
              </a:xfrm>
              <a:prstGeom prst="ellipse">
                <a:avLst/>
              </a:prstGeom>
              <a:solidFill>
                <a:schemeClr val="bg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9" name="Oval 9">
                <a:extLst>
                  <a:ext uri="{FF2B5EF4-FFF2-40B4-BE49-F238E27FC236}">
                    <a16:creationId xmlns:a16="http://schemas.microsoft.com/office/drawing/2014/main" id="{FBC7BF50-4CDA-4CCE-A8C9-433C86EA437F}"/>
                  </a:ext>
                </a:extLst>
              </p:cNvPr>
              <p:cNvSpPr>
                <a:spLocks noChangeArrowheads="1"/>
              </p:cNvSpPr>
              <p:nvPr/>
            </p:nvSpPr>
            <p:spPr bwMode="auto">
              <a:xfrm>
                <a:off x="4632" y="1632"/>
                <a:ext cx="492" cy="396"/>
              </a:xfrm>
              <a:prstGeom prst="ellipse">
                <a:avLst/>
              </a:prstGeom>
              <a:solidFill>
                <a:schemeClr val="accent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30" name="Oval 10">
                <a:extLst>
                  <a:ext uri="{FF2B5EF4-FFF2-40B4-BE49-F238E27FC236}">
                    <a16:creationId xmlns:a16="http://schemas.microsoft.com/office/drawing/2014/main" id="{BBE09E4E-DB54-45D5-846E-C9045ADC7634}"/>
                  </a:ext>
                </a:extLst>
              </p:cNvPr>
              <p:cNvSpPr>
                <a:spLocks noChangeArrowheads="1"/>
              </p:cNvSpPr>
              <p:nvPr/>
            </p:nvSpPr>
            <p:spPr bwMode="auto">
              <a:xfrm>
                <a:off x="3588" y="1668"/>
                <a:ext cx="540" cy="360"/>
              </a:xfrm>
              <a:prstGeom prst="ellipse">
                <a:avLst/>
              </a:prstGeom>
              <a:solidFill>
                <a:schemeClr val="tx2"/>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grpSp>
        <p:sp>
          <p:nvSpPr>
            <p:cNvPr id="7" name="Text Box 11">
              <a:extLst>
                <a:ext uri="{FF2B5EF4-FFF2-40B4-BE49-F238E27FC236}">
                  <a16:creationId xmlns:a16="http://schemas.microsoft.com/office/drawing/2014/main" id="{B13D6A3A-22F1-4CCD-8D2D-8BE789359C6E}"/>
                </a:ext>
              </a:extLst>
            </p:cNvPr>
            <p:cNvSpPr txBox="1">
              <a:spLocks noChangeArrowheads="1"/>
            </p:cNvSpPr>
            <p:nvPr/>
          </p:nvSpPr>
          <p:spPr bwMode="auto">
            <a:xfrm rot="848056">
              <a:off x="2599" y="3215"/>
              <a:ext cx="561"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dirty="0">
                  <a:latin typeface="Rockwell Condensed" panose="02060603050405020104" pitchFamily="18" charset="0"/>
                </a:rPr>
                <a:t>SRSWR</a:t>
              </a:r>
            </a:p>
          </p:txBody>
        </p:sp>
        <p:grpSp>
          <p:nvGrpSpPr>
            <p:cNvPr id="8" name="Group 12">
              <a:extLst>
                <a:ext uri="{FF2B5EF4-FFF2-40B4-BE49-F238E27FC236}">
                  <a16:creationId xmlns:a16="http://schemas.microsoft.com/office/drawing/2014/main" id="{5CAC7D9E-66E4-4F3A-8594-D697526CF4AE}"/>
                </a:ext>
              </a:extLst>
            </p:cNvPr>
            <p:cNvGrpSpPr>
              <a:grpSpLocks/>
            </p:cNvGrpSpPr>
            <p:nvPr/>
          </p:nvGrpSpPr>
          <p:grpSpPr bwMode="auto">
            <a:xfrm>
              <a:off x="3636" y="2808"/>
              <a:ext cx="1536" cy="1056"/>
              <a:chOff x="3636" y="2808"/>
              <a:chExt cx="1536" cy="1056"/>
            </a:xfrm>
          </p:grpSpPr>
          <p:sp>
            <p:nvSpPr>
              <p:cNvPr id="23" name="AutoShape 13">
                <a:extLst>
                  <a:ext uri="{FF2B5EF4-FFF2-40B4-BE49-F238E27FC236}">
                    <a16:creationId xmlns:a16="http://schemas.microsoft.com/office/drawing/2014/main" id="{F28FFBA1-3966-41E2-A972-5161A8675913}"/>
                  </a:ext>
                </a:extLst>
              </p:cNvPr>
              <p:cNvSpPr>
                <a:spLocks noChangeArrowheads="1"/>
              </p:cNvSpPr>
              <p:nvPr/>
            </p:nvSpPr>
            <p:spPr bwMode="auto">
              <a:xfrm>
                <a:off x="3636" y="2808"/>
                <a:ext cx="1536" cy="1056"/>
              </a:xfrm>
              <a:prstGeom prst="can">
                <a:avLst>
                  <a:gd name="adj" fmla="val 25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4" name="Oval 14">
                <a:extLst>
                  <a:ext uri="{FF2B5EF4-FFF2-40B4-BE49-F238E27FC236}">
                    <a16:creationId xmlns:a16="http://schemas.microsoft.com/office/drawing/2014/main" id="{7DBEC681-1C95-49E4-ADAB-DBD8A246D1EF}"/>
                  </a:ext>
                </a:extLst>
              </p:cNvPr>
              <p:cNvSpPr>
                <a:spLocks noChangeArrowheads="1"/>
              </p:cNvSpPr>
              <p:nvPr/>
            </p:nvSpPr>
            <p:spPr bwMode="auto">
              <a:xfrm>
                <a:off x="3648" y="3372"/>
                <a:ext cx="540" cy="360"/>
              </a:xfrm>
              <a:prstGeom prst="ellipse">
                <a:avLst/>
              </a:prstGeom>
              <a:solidFill>
                <a:schemeClr val="tx2"/>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5" name="Oval 15">
                <a:extLst>
                  <a:ext uri="{FF2B5EF4-FFF2-40B4-BE49-F238E27FC236}">
                    <a16:creationId xmlns:a16="http://schemas.microsoft.com/office/drawing/2014/main" id="{DFEE6D96-69D1-4A94-A329-BB89BC6ABC2B}"/>
                  </a:ext>
                </a:extLst>
              </p:cNvPr>
              <p:cNvSpPr>
                <a:spLocks noChangeArrowheads="1"/>
              </p:cNvSpPr>
              <p:nvPr/>
            </p:nvSpPr>
            <p:spPr bwMode="auto">
              <a:xfrm>
                <a:off x="4188" y="3480"/>
                <a:ext cx="540" cy="360"/>
              </a:xfrm>
              <a:prstGeom prst="ellipse">
                <a:avLst/>
              </a:prstGeom>
              <a:solidFill>
                <a:schemeClr val="tx2"/>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6" name="Oval 16">
                <a:extLst>
                  <a:ext uri="{FF2B5EF4-FFF2-40B4-BE49-F238E27FC236}">
                    <a16:creationId xmlns:a16="http://schemas.microsoft.com/office/drawing/2014/main" id="{02A6D6D7-CDB3-4131-B472-73FFABC91285}"/>
                  </a:ext>
                </a:extLst>
              </p:cNvPr>
              <p:cNvSpPr>
                <a:spLocks noChangeArrowheads="1"/>
              </p:cNvSpPr>
              <p:nvPr/>
            </p:nvSpPr>
            <p:spPr bwMode="auto">
              <a:xfrm>
                <a:off x="4656" y="3288"/>
                <a:ext cx="516" cy="396"/>
              </a:xfrm>
              <a:prstGeom prst="ellipse">
                <a:avLst/>
              </a:prstGeom>
              <a:solidFill>
                <a:srgbClr val="FAE2F6"/>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grpSp>
        <p:grpSp>
          <p:nvGrpSpPr>
            <p:cNvPr id="9" name="Group 17">
              <a:extLst>
                <a:ext uri="{FF2B5EF4-FFF2-40B4-BE49-F238E27FC236}">
                  <a16:creationId xmlns:a16="http://schemas.microsoft.com/office/drawing/2014/main" id="{F961856B-842B-4832-821C-961814F96386}"/>
                </a:ext>
              </a:extLst>
            </p:cNvPr>
            <p:cNvGrpSpPr>
              <a:grpSpLocks/>
            </p:cNvGrpSpPr>
            <p:nvPr/>
          </p:nvGrpSpPr>
          <p:grpSpPr bwMode="auto">
            <a:xfrm>
              <a:off x="552" y="1200"/>
              <a:ext cx="1716" cy="2873"/>
              <a:chOff x="564" y="1284"/>
              <a:chExt cx="1716" cy="2873"/>
            </a:xfrm>
          </p:grpSpPr>
          <p:sp>
            <p:nvSpPr>
              <p:cNvPr id="12" name="AutoShape 18">
                <a:extLst>
                  <a:ext uri="{FF2B5EF4-FFF2-40B4-BE49-F238E27FC236}">
                    <a16:creationId xmlns:a16="http://schemas.microsoft.com/office/drawing/2014/main" id="{9208E0F7-EF39-4E26-B9BB-E14B1E11C81E}"/>
                  </a:ext>
                </a:extLst>
              </p:cNvPr>
              <p:cNvSpPr>
                <a:spLocks noChangeArrowheads="1"/>
              </p:cNvSpPr>
              <p:nvPr/>
            </p:nvSpPr>
            <p:spPr bwMode="auto">
              <a:xfrm>
                <a:off x="564" y="1284"/>
                <a:ext cx="1716" cy="2616"/>
              </a:xfrm>
              <a:prstGeom prst="can">
                <a:avLst>
                  <a:gd name="adj" fmla="val 38112"/>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3" name="Oval 19">
                <a:extLst>
                  <a:ext uri="{FF2B5EF4-FFF2-40B4-BE49-F238E27FC236}">
                    <a16:creationId xmlns:a16="http://schemas.microsoft.com/office/drawing/2014/main" id="{76E5CC13-CCEE-4C73-A8D4-30A2DC80491F}"/>
                  </a:ext>
                </a:extLst>
              </p:cNvPr>
              <p:cNvSpPr>
                <a:spLocks noChangeArrowheads="1"/>
              </p:cNvSpPr>
              <p:nvPr/>
            </p:nvSpPr>
            <p:spPr bwMode="auto">
              <a:xfrm>
                <a:off x="672" y="3336"/>
                <a:ext cx="516" cy="396"/>
              </a:xfrm>
              <a:prstGeom prst="ellipse">
                <a:avLst/>
              </a:prstGeom>
              <a:solidFill>
                <a:srgbClr val="FAE2F6"/>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4" name="Oval 20">
                <a:extLst>
                  <a:ext uri="{FF2B5EF4-FFF2-40B4-BE49-F238E27FC236}">
                    <a16:creationId xmlns:a16="http://schemas.microsoft.com/office/drawing/2014/main" id="{0D8C6EDD-9B71-4FEA-AE59-12F2E69963AE}"/>
                  </a:ext>
                </a:extLst>
              </p:cNvPr>
              <p:cNvSpPr>
                <a:spLocks noChangeArrowheads="1"/>
              </p:cNvSpPr>
              <p:nvPr/>
            </p:nvSpPr>
            <p:spPr bwMode="auto">
              <a:xfrm>
                <a:off x="660" y="2916"/>
                <a:ext cx="540" cy="360"/>
              </a:xfrm>
              <a:prstGeom prst="ellipse">
                <a:avLst/>
              </a:prstGeom>
              <a:solidFill>
                <a:srgbClr val="006666"/>
              </a:solidFill>
              <a:ln w="9525">
                <a:solidFill>
                  <a:schemeClr val="accent2"/>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5" name="Oval 21">
                <a:extLst>
                  <a:ext uri="{FF2B5EF4-FFF2-40B4-BE49-F238E27FC236}">
                    <a16:creationId xmlns:a16="http://schemas.microsoft.com/office/drawing/2014/main" id="{A031ACD6-221D-4318-94AF-7ACB2532EB9A}"/>
                  </a:ext>
                </a:extLst>
              </p:cNvPr>
              <p:cNvSpPr>
                <a:spLocks noChangeArrowheads="1"/>
              </p:cNvSpPr>
              <p:nvPr/>
            </p:nvSpPr>
            <p:spPr bwMode="auto">
              <a:xfrm>
                <a:off x="1236" y="3468"/>
                <a:ext cx="564" cy="396"/>
              </a:xfrm>
              <a:prstGeom prst="ellipse">
                <a:avLst/>
              </a:prstGeom>
              <a:solidFill>
                <a:srgbClr val="121328"/>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6" name="Oval 22">
                <a:extLst>
                  <a:ext uri="{FF2B5EF4-FFF2-40B4-BE49-F238E27FC236}">
                    <a16:creationId xmlns:a16="http://schemas.microsoft.com/office/drawing/2014/main" id="{904E6F89-087D-45C5-BC54-6F6B5B2763DB}"/>
                  </a:ext>
                </a:extLst>
              </p:cNvPr>
              <p:cNvSpPr>
                <a:spLocks noChangeArrowheads="1"/>
              </p:cNvSpPr>
              <p:nvPr/>
            </p:nvSpPr>
            <p:spPr bwMode="auto">
              <a:xfrm>
                <a:off x="1764" y="3240"/>
                <a:ext cx="492" cy="396"/>
              </a:xfrm>
              <a:prstGeom prst="ellipse">
                <a:avLst/>
              </a:prstGeom>
              <a:solidFill>
                <a:schemeClr val="accent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7" name="Oval 23">
                <a:extLst>
                  <a:ext uri="{FF2B5EF4-FFF2-40B4-BE49-F238E27FC236}">
                    <a16:creationId xmlns:a16="http://schemas.microsoft.com/office/drawing/2014/main" id="{993CDC19-E63E-46DD-A7ED-67C42D198711}"/>
                  </a:ext>
                </a:extLst>
              </p:cNvPr>
              <p:cNvSpPr>
                <a:spLocks noChangeArrowheads="1"/>
              </p:cNvSpPr>
              <p:nvPr/>
            </p:nvSpPr>
            <p:spPr bwMode="auto">
              <a:xfrm>
                <a:off x="1236" y="3084"/>
                <a:ext cx="468" cy="372"/>
              </a:xfrm>
              <a:prstGeom prst="ellipse">
                <a:avLst/>
              </a:prstGeom>
              <a:solidFill>
                <a:srgbClr val="CCFF99"/>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8" name="Oval 24">
                <a:extLst>
                  <a:ext uri="{FF2B5EF4-FFF2-40B4-BE49-F238E27FC236}">
                    <a16:creationId xmlns:a16="http://schemas.microsoft.com/office/drawing/2014/main" id="{70FB3F17-F9AC-47DD-B658-6AF7E124144E}"/>
                  </a:ext>
                </a:extLst>
              </p:cNvPr>
              <p:cNvSpPr>
                <a:spLocks noChangeArrowheads="1"/>
              </p:cNvSpPr>
              <p:nvPr/>
            </p:nvSpPr>
            <p:spPr bwMode="auto">
              <a:xfrm>
                <a:off x="1680" y="2808"/>
                <a:ext cx="540" cy="360"/>
              </a:xfrm>
              <a:prstGeom prst="ellipse">
                <a:avLst/>
              </a:prstGeom>
              <a:solidFill>
                <a:schemeClr val="hlink"/>
              </a:solidFill>
              <a:ln w="9525">
                <a:solidFill>
                  <a:schemeClr val="hlink"/>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9" name="Oval 25">
                <a:extLst>
                  <a:ext uri="{FF2B5EF4-FFF2-40B4-BE49-F238E27FC236}">
                    <a16:creationId xmlns:a16="http://schemas.microsoft.com/office/drawing/2014/main" id="{80693C6E-F736-404D-92E6-FD4485E4B301}"/>
                  </a:ext>
                </a:extLst>
              </p:cNvPr>
              <p:cNvSpPr>
                <a:spLocks noChangeArrowheads="1"/>
              </p:cNvSpPr>
              <p:nvPr/>
            </p:nvSpPr>
            <p:spPr bwMode="auto">
              <a:xfrm>
                <a:off x="1092" y="2664"/>
                <a:ext cx="540" cy="360"/>
              </a:xfrm>
              <a:prstGeom prst="ellipse">
                <a:avLst/>
              </a:prstGeom>
              <a:solidFill>
                <a:schemeClr val="bg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0" name="Oval 26">
                <a:extLst>
                  <a:ext uri="{FF2B5EF4-FFF2-40B4-BE49-F238E27FC236}">
                    <a16:creationId xmlns:a16="http://schemas.microsoft.com/office/drawing/2014/main" id="{0F41882B-81FE-476F-8BE5-232F955506FA}"/>
                  </a:ext>
                </a:extLst>
              </p:cNvPr>
              <p:cNvSpPr>
                <a:spLocks noChangeArrowheads="1"/>
              </p:cNvSpPr>
              <p:nvPr/>
            </p:nvSpPr>
            <p:spPr bwMode="auto">
              <a:xfrm>
                <a:off x="564" y="2556"/>
                <a:ext cx="540" cy="360"/>
              </a:xfrm>
              <a:prstGeom prst="ellipse">
                <a:avLst/>
              </a:prstGeom>
              <a:solidFill>
                <a:schemeClr val="tx2"/>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1" name="Oval 27">
                <a:extLst>
                  <a:ext uri="{FF2B5EF4-FFF2-40B4-BE49-F238E27FC236}">
                    <a16:creationId xmlns:a16="http://schemas.microsoft.com/office/drawing/2014/main" id="{A3259071-CB5C-4D03-8D2C-B2BF1DA709E3}"/>
                  </a:ext>
                </a:extLst>
              </p:cNvPr>
              <p:cNvSpPr>
                <a:spLocks noChangeArrowheads="1"/>
              </p:cNvSpPr>
              <p:nvPr/>
            </p:nvSpPr>
            <p:spPr bwMode="auto">
              <a:xfrm>
                <a:off x="1620" y="2424"/>
                <a:ext cx="540" cy="360"/>
              </a:xfrm>
              <a:prstGeom prst="ellipse">
                <a:avLst/>
              </a:prstGeom>
              <a:solidFill>
                <a:srgbClr val="423E78"/>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22" name="Text Box 28">
                <a:extLst>
                  <a:ext uri="{FF2B5EF4-FFF2-40B4-BE49-F238E27FC236}">
                    <a16:creationId xmlns:a16="http://schemas.microsoft.com/office/drawing/2014/main" id="{50E9964A-BC2E-4723-8E5E-00F3D47015A2}"/>
                  </a:ext>
                </a:extLst>
              </p:cNvPr>
              <p:cNvSpPr txBox="1">
                <a:spLocks noChangeArrowheads="1"/>
              </p:cNvSpPr>
              <p:nvPr/>
            </p:nvSpPr>
            <p:spPr bwMode="auto">
              <a:xfrm>
                <a:off x="974" y="3866"/>
                <a:ext cx="1135"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dirty="0">
                    <a:latin typeface="Arial Black" panose="020B0A04020102020204" pitchFamily="34" charset="0"/>
                  </a:rPr>
                  <a:t>Raw Data</a:t>
                </a:r>
              </a:p>
            </p:txBody>
          </p:sp>
        </p:grpSp>
        <p:sp>
          <p:nvSpPr>
            <p:cNvPr id="10" name="Line 29">
              <a:extLst>
                <a:ext uri="{FF2B5EF4-FFF2-40B4-BE49-F238E27FC236}">
                  <a16:creationId xmlns:a16="http://schemas.microsoft.com/office/drawing/2014/main" id="{792A2091-4BA9-41F5-AF59-10F9EDC9D36C}"/>
                </a:ext>
              </a:extLst>
            </p:cNvPr>
            <p:cNvSpPr>
              <a:spLocks noChangeShapeType="1"/>
            </p:cNvSpPr>
            <p:nvPr/>
          </p:nvSpPr>
          <p:spPr bwMode="auto">
            <a:xfrm flipV="1">
              <a:off x="2400" y="1872"/>
              <a:ext cx="1044" cy="34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 name="Line 30">
              <a:extLst>
                <a:ext uri="{FF2B5EF4-FFF2-40B4-BE49-F238E27FC236}">
                  <a16:creationId xmlns:a16="http://schemas.microsoft.com/office/drawing/2014/main" id="{FDF5CEEC-2E64-4C80-8B6B-392678E6B5FF}"/>
                </a:ext>
              </a:extLst>
            </p:cNvPr>
            <p:cNvSpPr>
              <a:spLocks noChangeShapeType="1"/>
            </p:cNvSpPr>
            <p:nvPr/>
          </p:nvSpPr>
          <p:spPr bwMode="auto">
            <a:xfrm>
              <a:off x="2412" y="3084"/>
              <a:ext cx="1128"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Tree>
    <p:extLst>
      <p:ext uri="{BB962C8B-B14F-4D97-AF65-F5344CB8AC3E}">
        <p14:creationId xmlns:p14="http://schemas.microsoft.com/office/powerpoint/2010/main" val="15398688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Preprocessing</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50000"/>
              </a:lnSpc>
            </a:pPr>
            <a:r>
              <a:rPr lang="en-US" altLang="zh-CN" sz="2000" b="1" dirty="0"/>
              <a:t>About data</a:t>
            </a:r>
          </a:p>
          <a:p>
            <a:pPr>
              <a:lnSpc>
                <a:spcPct val="150000"/>
              </a:lnSpc>
            </a:pPr>
            <a:r>
              <a:rPr lang="en-US" altLang="zh-CN" sz="2000" b="1" dirty="0"/>
              <a:t>Why preprocess the data?</a:t>
            </a:r>
          </a:p>
          <a:p>
            <a:pPr>
              <a:lnSpc>
                <a:spcPct val="150000"/>
              </a:lnSpc>
            </a:pPr>
            <a:r>
              <a:rPr lang="en-US" altLang="zh-CN" sz="2000" b="1" dirty="0"/>
              <a:t>Descriptive data summarization</a:t>
            </a:r>
          </a:p>
          <a:p>
            <a:pPr>
              <a:lnSpc>
                <a:spcPct val="150000"/>
              </a:lnSpc>
            </a:pPr>
            <a:r>
              <a:rPr lang="en-US" altLang="zh-CN" sz="2000" b="1" dirty="0"/>
              <a:t>Data cleaning </a:t>
            </a:r>
          </a:p>
          <a:p>
            <a:pPr>
              <a:lnSpc>
                <a:spcPct val="150000"/>
              </a:lnSpc>
            </a:pPr>
            <a:r>
              <a:rPr lang="en-US" altLang="zh-CN" sz="2000" b="1" dirty="0"/>
              <a:t>Data integration and transformation</a:t>
            </a:r>
          </a:p>
          <a:p>
            <a:pPr>
              <a:lnSpc>
                <a:spcPct val="150000"/>
              </a:lnSpc>
            </a:pPr>
            <a:r>
              <a:rPr lang="en-US" altLang="zh-CN" sz="2000" b="1" dirty="0">
                <a:solidFill>
                  <a:srgbClr val="0432FF"/>
                </a:solidFill>
              </a:rPr>
              <a:t>Data reduction</a:t>
            </a:r>
          </a:p>
          <a:p>
            <a:pPr>
              <a:lnSpc>
                <a:spcPct val="150000"/>
              </a:lnSpc>
            </a:pPr>
            <a:r>
              <a:rPr lang="en-US" altLang="zh-CN" sz="2000" b="1" dirty="0"/>
              <a:t>Discretization and concept hierarchy generation</a:t>
            </a:r>
          </a:p>
          <a:p>
            <a:pPr>
              <a:lnSpc>
                <a:spcPct val="150000"/>
              </a:lnSpc>
            </a:pPr>
            <a:r>
              <a:rPr lang="en-US" altLang="zh-CN" sz="2000" b="1" dirty="0"/>
              <a:t>Summary</a:t>
            </a:r>
          </a:p>
        </p:txBody>
      </p:sp>
    </p:spTree>
    <p:extLst>
      <p:ext uri="{BB962C8B-B14F-4D97-AF65-F5344CB8AC3E}">
        <p14:creationId xmlns:p14="http://schemas.microsoft.com/office/powerpoint/2010/main" val="9353677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7237" y="364343"/>
            <a:ext cx="3522652" cy="3522652"/>
            <a:chOff x="2805109" y="1930399"/>
            <a:chExt cx="3522652" cy="3522652"/>
          </a:xfrm>
        </p:grpSpPr>
        <p:sp>
          <p:nvSpPr>
            <p:cNvPr id="4" name="饼形 3"/>
            <p:cNvSpPr/>
            <p:nvPr/>
          </p:nvSpPr>
          <p:spPr>
            <a:xfrm rot="10800000">
              <a:off x="2805109" y="1930399"/>
              <a:ext cx="3522652" cy="3522652"/>
            </a:xfrm>
            <a:prstGeom prst="pie">
              <a:avLst>
                <a:gd name="adj1" fmla="val 2685580"/>
                <a:gd name="adj2" fmla="val 5412860"/>
              </a:avLst>
            </a:prstGeom>
            <a:solidFill>
              <a:srgbClr val="FF82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5" name="饼形 4"/>
            <p:cNvSpPr/>
            <p:nvPr/>
          </p:nvSpPr>
          <p:spPr>
            <a:xfrm rot="10800000">
              <a:off x="3181339" y="2298700"/>
              <a:ext cx="2770185" cy="2770185"/>
            </a:xfrm>
            <a:prstGeom prst="pie">
              <a:avLst>
                <a:gd name="adj1" fmla="val 2668053"/>
                <a:gd name="adj2" fmla="val 5410622"/>
              </a:avLst>
            </a:prstGeom>
            <a:solidFill>
              <a:srgbClr val="FF94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6" name="饼形 5"/>
            <p:cNvSpPr/>
            <p:nvPr/>
          </p:nvSpPr>
          <p:spPr>
            <a:xfrm rot="10800000">
              <a:off x="3432168" y="2549526"/>
              <a:ext cx="2259012" cy="2259012"/>
            </a:xfrm>
            <a:prstGeom prst="pie">
              <a:avLst>
                <a:gd name="adj1" fmla="val 2668053"/>
                <a:gd name="adj2" fmla="val 5428353"/>
              </a:avLst>
            </a:prstGeom>
            <a:solidFill>
              <a:srgbClr val="FFA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7" name="饼形 6"/>
            <p:cNvSpPr/>
            <p:nvPr/>
          </p:nvSpPr>
          <p:spPr>
            <a:xfrm rot="10800000">
              <a:off x="3675058" y="2786058"/>
              <a:ext cx="1770063" cy="1770063"/>
            </a:xfrm>
            <a:prstGeom prst="pie">
              <a:avLst>
                <a:gd name="adj1" fmla="val 2668053"/>
                <a:gd name="adj2" fmla="val 5446848"/>
              </a:avLst>
            </a:prstGeom>
            <a:solidFill>
              <a:srgbClr val="F6B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8" name="饼形 7"/>
            <p:cNvSpPr/>
            <p:nvPr/>
          </p:nvSpPr>
          <p:spPr>
            <a:xfrm rot="10800000">
              <a:off x="3832228" y="2952747"/>
              <a:ext cx="1458916" cy="1458916"/>
            </a:xfrm>
            <a:prstGeom prst="pie">
              <a:avLst>
                <a:gd name="adj1" fmla="val 2694295"/>
                <a:gd name="adj2" fmla="val 5447314"/>
              </a:avLst>
            </a:prstGeom>
            <a:solidFill>
              <a:srgbClr val="FFCA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9" name="组合 8"/>
          <p:cNvGrpSpPr/>
          <p:nvPr/>
        </p:nvGrpSpPr>
        <p:grpSpPr>
          <a:xfrm>
            <a:off x="310601" y="935847"/>
            <a:ext cx="3522652" cy="3522652"/>
            <a:chOff x="4786314" y="1928802"/>
            <a:chExt cx="3522652" cy="3522652"/>
          </a:xfrm>
        </p:grpSpPr>
        <p:sp>
          <p:nvSpPr>
            <p:cNvPr id="10" name="饼形 9"/>
            <p:cNvSpPr/>
            <p:nvPr/>
          </p:nvSpPr>
          <p:spPr>
            <a:xfrm rot="10800000" flipH="1">
              <a:off x="4786314" y="1928802"/>
              <a:ext cx="3522652" cy="3522652"/>
            </a:xfrm>
            <a:prstGeom prst="pie">
              <a:avLst>
                <a:gd name="adj1" fmla="val 2685580"/>
                <a:gd name="adj2" fmla="val 54128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2" name="饼形 11"/>
            <p:cNvSpPr/>
            <p:nvPr/>
          </p:nvSpPr>
          <p:spPr>
            <a:xfrm rot="10800000" flipH="1">
              <a:off x="5162551" y="2297103"/>
              <a:ext cx="2770185" cy="2770185"/>
            </a:xfrm>
            <a:prstGeom prst="pie">
              <a:avLst>
                <a:gd name="adj1" fmla="val 2668053"/>
                <a:gd name="adj2" fmla="val 5410622"/>
              </a:avLst>
            </a:prstGeom>
            <a:solidFill>
              <a:srgbClr val="8A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3" name="饼形 12"/>
            <p:cNvSpPr/>
            <p:nvPr/>
          </p:nvSpPr>
          <p:spPr>
            <a:xfrm rot="10800000" flipH="1">
              <a:off x="5422895" y="2547929"/>
              <a:ext cx="2259012" cy="2259012"/>
            </a:xfrm>
            <a:prstGeom prst="pie">
              <a:avLst>
                <a:gd name="adj1" fmla="val 2668053"/>
                <a:gd name="adj2" fmla="val 5428353"/>
              </a:avLst>
            </a:prstGeom>
            <a:solidFill>
              <a:srgbClr val="C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4" name="饼形 13"/>
            <p:cNvSpPr/>
            <p:nvPr/>
          </p:nvSpPr>
          <p:spPr>
            <a:xfrm rot="10800000" flipH="1">
              <a:off x="5668954" y="2784461"/>
              <a:ext cx="1770063" cy="1770063"/>
            </a:xfrm>
            <a:prstGeom prst="pie">
              <a:avLst>
                <a:gd name="adj1" fmla="val 2668053"/>
                <a:gd name="adj2" fmla="val 5446848"/>
              </a:avLst>
            </a:prstGeom>
            <a:solidFill>
              <a:srgbClr val="F63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5" name="饼形 14"/>
            <p:cNvSpPr/>
            <p:nvPr/>
          </p:nvSpPr>
          <p:spPr>
            <a:xfrm rot="10800000" flipH="1">
              <a:off x="5822931" y="2951150"/>
              <a:ext cx="1458916" cy="1458916"/>
            </a:xfrm>
            <a:prstGeom prst="pie">
              <a:avLst>
                <a:gd name="adj1" fmla="val 2694295"/>
                <a:gd name="adj2" fmla="val 5447314"/>
              </a:avLst>
            </a:prstGeom>
            <a:solidFill>
              <a:srgbClr val="FE61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16" name="组合 15"/>
          <p:cNvGrpSpPr/>
          <p:nvPr/>
        </p:nvGrpSpPr>
        <p:grpSpPr>
          <a:xfrm>
            <a:off x="148675" y="1293037"/>
            <a:ext cx="3522652" cy="3522652"/>
            <a:chOff x="1549414" y="1928802"/>
            <a:chExt cx="3522652" cy="3522652"/>
          </a:xfrm>
        </p:grpSpPr>
        <p:sp>
          <p:nvSpPr>
            <p:cNvPr id="17" name="饼形 16"/>
            <p:cNvSpPr/>
            <p:nvPr/>
          </p:nvSpPr>
          <p:spPr>
            <a:xfrm rot="10800000" flipV="1">
              <a:off x="1549414" y="1928802"/>
              <a:ext cx="3522652" cy="3522652"/>
            </a:xfrm>
            <a:prstGeom prst="pie">
              <a:avLst>
                <a:gd name="adj1" fmla="val 2685580"/>
                <a:gd name="adj2" fmla="val 5412860"/>
              </a:avLst>
            </a:prstGeom>
            <a:solidFill>
              <a:srgbClr val="017C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8" name="饼形 17"/>
            <p:cNvSpPr/>
            <p:nvPr/>
          </p:nvSpPr>
          <p:spPr>
            <a:xfrm rot="10800000" flipV="1">
              <a:off x="1925644" y="2312968"/>
              <a:ext cx="2770185" cy="2770185"/>
            </a:xfrm>
            <a:prstGeom prst="pie">
              <a:avLst>
                <a:gd name="adj1" fmla="val 2668053"/>
                <a:gd name="adj2" fmla="val 5410622"/>
              </a:avLst>
            </a:prstGeom>
            <a:solidFill>
              <a:srgbClr val="0098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9" name="饼形 18"/>
            <p:cNvSpPr/>
            <p:nvPr/>
          </p:nvSpPr>
          <p:spPr>
            <a:xfrm rot="10800000" flipV="1">
              <a:off x="2176473" y="2573315"/>
              <a:ext cx="2259012" cy="2259012"/>
            </a:xfrm>
            <a:prstGeom prst="pie">
              <a:avLst>
                <a:gd name="adj1" fmla="val 2668053"/>
                <a:gd name="adj2" fmla="val 5428353"/>
              </a:avLst>
            </a:prstGeom>
            <a:solidFill>
              <a:srgbClr val="00C4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0" name="饼形 19"/>
            <p:cNvSpPr/>
            <p:nvPr/>
          </p:nvSpPr>
          <p:spPr>
            <a:xfrm rot="10800000" flipV="1">
              <a:off x="2419363" y="2825732"/>
              <a:ext cx="1770063" cy="1770063"/>
            </a:xfrm>
            <a:prstGeom prst="pie">
              <a:avLst>
                <a:gd name="adj1" fmla="val 2668053"/>
                <a:gd name="adj2" fmla="val 5446848"/>
              </a:avLst>
            </a:prstGeom>
            <a:solidFill>
              <a:srgbClr val="71FF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1" name="饼形 20"/>
            <p:cNvSpPr/>
            <p:nvPr/>
          </p:nvSpPr>
          <p:spPr>
            <a:xfrm rot="10800000" flipV="1">
              <a:off x="2576533" y="2970190"/>
              <a:ext cx="1458916" cy="1458916"/>
            </a:xfrm>
            <a:prstGeom prst="pie">
              <a:avLst>
                <a:gd name="adj1" fmla="val 2694295"/>
                <a:gd name="adj2" fmla="val 5447314"/>
              </a:avLst>
            </a:prstGeom>
            <a:solidFill>
              <a:srgbClr val="A7FF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22" name="组合 21"/>
          <p:cNvGrpSpPr/>
          <p:nvPr/>
        </p:nvGrpSpPr>
        <p:grpSpPr>
          <a:xfrm>
            <a:off x="305839" y="935847"/>
            <a:ext cx="3522652" cy="3522652"/>
            <a:chOff x="4643438" y="1928802"/>
            <a:chExt cx="3522652" cy="3522652"/>
          </a:xfrm>
        </p:grpSpPr>
        <p:sp>
          <p:nvSpPr>
            <p:cNvPr id="23" name="饼形 22"/>
            <p:cNvSpPr/>
            <p:nvPr/>
          </p:nvSpPr>
          <p:spPr>
            <a:xfrm rot="10800000" flipH="1" flipV="1">
              <a:off x="4643438" y="1928802"/>
              <a:ext cx="3522652" cy="3522652"/>
            </a:xfrm>
            <a:prstGeom prst="pie">
              <a:avLst>
                <a:gd name="adj1" fmla="val 2685580"/>
                <a:gd name="adj2" fmla="val 54128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4" name="饼形 23"/>
            <p:cNvSpPr/>
            <p:nvPr/>
          </p:nvSpPr>
          <p:spPr>
            <a:xfrm rot="10800000" flipH="1" flipV="1">
              <a:off x="5019675" y="2312968"/>
              <a:ext cx="2770185" cy="2770185"/>
            </a:xfrm>
            <a:prstGeom prst="pie">
              <a:avLst>
                <a:gd name="adj1" fmla="val 2668053"/>
                <a:gd name="adj2" fmla="val 5410607"/>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5" name="饼形 24"/>
            <p:cNvSpPr/>
            <p:nvPr/>
          </p:nvSpPr>
          <p:spPr>
            <a:xfrm rot="10800000" flipH="1" flipV="1">
              <a:off x="5280019" y="2573315"/>
              <a:ext cx="2259012" cy="2259012"/>
            </a:xfrm>
            <a:prstGeom prst="pie">
              <a:avLst>
                <a:gd name="adj1" fmla="val 2668053"/>
                <a:gd name="adj2" fmla="val 5428353"/>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6" name="饼形 25"/>
            <p:cNvSpPr/>
            <p:nvPr/>
          </p:nvSpPr>
          <p:spPr>
            <a:xfrm rot="10800000" flipH="1" flipV="1">
              <a:off x="5526078" y="2825732"/>
              <a:ext cx="1770063" cy="1770063"/>
            </a:xfrm>
            <a:prstGeom prst="pie">
              <a:avLst>
                <a:gd name="adj1" fmla="val 2668053"/>
                <a:gd name="adj2" fmla="val 5446848"/>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7" name="饼形 26"/>
            <p:cNvSpPr/>
            <p:nvPr/>
          </p:nvSpPr>
          <p:spPr>
            <a:xfrm rot="10800000" flipH="1" flipV="1">
              <a:off x="5680055" y="2970190"/>
              <a:ext cx="1458916" cy="1458916"/>
            </a:xfrm>
            <a:prstGeom prst="pie">
              <a:avLst>
                <a:gd name="adj1" fmla="val 2694295"/>
                <a:gd name="adj2" fmla="val 5447314"/>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28" name="组合 27"/>
          <p:cNvGrpSpPr/>
          <p:nvPr/>
        </p:nvGrpSpPr>
        <p:grpSpPr>
          <a:xfrm rot="16200000">
            <a:off x="301923" y="936694"/>
            <a:ext cx="3522652" cy="3522652"/>
            <a:chOff x="4643438" y="1928802"/>
            <a:chExt cx="3522652" cy="3522652"/>
          </a:xfrm>
        </p:grpSpPr>
        <p:sp>
          <p:nvSpPr>
            <p:cNvPr id="29" name="饼形 28"/>
            <p:cNvSpPr/>
            <p:nvPr/>
          </p:nvSpPr>
          <p:spPr>
            <a:xfrm rot="10800000" flipH="1" flipV="1">
              <a:off x="4643438" y="1928802"/>
              <a:ext cx="3522652" cy="3522652"/>
            </a:xfrm>
            <a:prstGeom prst="pie">
              <a:avLst>
                <a:gd name="adj1" fmla="val 2685580"/>
                <a:gd name="adj2" fmla="val 54128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0" name="饼形 29"/>
            <p:cNvSpPr/>
            <p:nvPr/>
          </p:nvSpPr>
          <p:spPr>
            <a:xfrm rot="10800000" flipH="1" flipV="1">
              <a:off x="5019675" y="2312968"/>
              <a:ext cx="2770185" cy="2770185"/>
            </a:xfrm>
            <a:prstGeom prst="pie">
              <a:avLst>
                <a:gd name="adj1" fmla="val 2668053"/>
                <a:gd name="adj2" fmla="val 5410607"/>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1" name="饼形 30"/>
            <p:cNvSpPr/>
            <p:nvPr/>
          </p:nvSpPr>
          <p:spPr>
            <a:xfrm rot="10800000" flipH="1" flipV="1">
              <a:off x="5280019" y="2573315"/>
              <a:ext cx="2259012" cy="2259012"/>
            </a:xfrm>
            <a:prstGeom prst="pie">
              <a:avLst>
                <a:gd name="adj1" fmla="val 2668053"/>
                <a:gd name="adj2" fmla="val 5428353"/>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2" name="饼形 31"/>
            <p:cNvSpPr/>
            <p:nvPr/>
          </p:nvSpPr>
          <p:spPr>
            <a:xfrm rot="10800000" flipH="1" flipV="1">
              <a:off x="5526078" y="2825732"/>
              <a:ext cx="1770063" cy="1770063"/>
            </a:xfrm>
            <a:prstGeom prst="pie">
              <a:avLst>
                <a:gd name="adj1" fmla="val 2668053"/>
                <a:gd name="adj2" fmla="val 5446848"/>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3" name="饼形 32"/>
            <p:cNvSpPr/>
            <p:nvPr/>
          </p:nvSpPr>
          <p:spPr>
            <a:xfrm rot="10800000" flipH="1" flipV="1">
              <a:off x="5680055" y="2970190"/>
              <a:ext cx="1458916" cy="1458916"/>
            </a:xfrm>
            <a:prstGeom prst="pie">
              <a:avLst>
                <a:gd name="adj1" fmla="val 2694295"/>
                <a:gd name="adj2" fmla="val 5447314"/>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34" name="组合 33"/>
          <p:cNvGrpSpPr/>
          <p:nvPr/>
        </p:nvGrpSpPr>
        <p:grpSpPr>
          <a:xfrm>
            <a:off x="307426" y="935847"/>
            <a:ext cx="3522652" cy="3522652"/>
            <a:chOff x="1714480" y="1928802"/>
            <a:chExt cx="3522652" cy="3522652"/>
          </a:xfrm>
        </p:grpSpPr>
        <p:sp>
          <p:nvSpPr>
            <p:cNvPr id="35" name="饼形 34"/>
            <p:cNvSpPr/>
            <p:nvPr/>
          </p:nvSpPr>
          <p:spPr>
            <a:xfrm rot="5400000">
              <a:off x="1714480" y="1928802"/>
              <a:ext cx="3522652" cy="3522652"/>
            </a:xfrm>
            <a:prstGeom prst="pie">
              <a:avLst>
                <a:gd name="adj1" fmla="val 2685580"/>
                <a:gd name="adj2" fmla="val 54128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6" name="饼形 35"/>
            <p:cNvSpPr/>
            <p:nvPr/>
          </p:nvSpPr>
          <p:spPr>
            <a:xfrm rot="5400000">
              <a:off x="2082781" y="2305039"/>
              <a:ext cx="2770185" cy="2770185"/>
            </a:xfrm>
            <a:prstGeom prst="pie">
              <a:avLst>
                <a:gd name="adj1" fmla="val 2668053"/>
                <a:gd name="adj2" fmla="val 5410607"/>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7" name="饼形 36"/>
            <p:cNvSpPr/>
            <p:nvPr/>
          </p:nvSpPr>
          <p:spPr>
            <a:xfrm rot="5400000">
              <a:off x="2333607" y="2565383"/>
              <a:ext cx="2259012" cy="2259012"/>
            </a:xfrm>
            <a:prstGeom prst="pie">
              <a:avLst>
                <a:gd name="adj1" fmla="val 2668053"/>
                <a:gd name="adj2" fmla="val 5428353"/>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8" name="饼形 37"/>
            <p:cNvSpPr/>
            <p:nvPr/>
          </p:nvSpPr>
          <p:spPr>
            <a:xfrm rot="5400000">
              <a:off x="2570139" y="2811442"/>
              <a:ext cx="1770063" cy="1770063"/>
            </a:xfrm>
            <a:prstGeom prst="pie">
              <a:avLst>
                <a:gd name="adj1" fmla="val 2668053"/>
                <a:gd name="adj2" fmla="val 5446848"/>
              </a:avLst>
            </a:prstGeom>
            <a:solidFill>
              <a:srgbClr val="D000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39" name="饼形 38"/>
            <p:cNvSpPr/>
            <p:nvPr/>
          </p:nvSpPr>
          <p:spPr>
            <a:xfrm rot="5400000">
              <a:off x="2736828" y="2965419"/>
              <a:ext cx="1458916" cy="1458916"/>
            </a:xfrm>
            <a:prstGeom prst="pie">
              <a:avLst>
                <a:gd name="adj1" fmla="val 2694295"/>
                <a:gd name="adj2" fmla="val 5447314"/>
              </a:avLst>
            </a:prstGeom>
            <a:solidFill>
              <a:srgbClr val="FF5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40" name="组合 39"/>
          <p:cNvGrpSpPr/>
          <p:nvPr/>
        </p:nvGrpSpPr>
        <p:grpSpPr>
          <a:xfrm>
            <a:off x="648741" y="1078723"/>
            <a:ext cx="3522652" cy="3522652"/>
            <a:chOff x="2798748" y="1928802"/>
            <a:chExt cx="3522652" cy="3522652"/>
          </a:xfrm>
        </p:grpSpPr>
        <p:sp>
          <p:nvSpPr>
            <p:cNvPr id="41" name="饼形 40"/>
            <p:cNvSpPr/>
            <p:nvPr/>
          </p:nvSpPr>
          <p:spPr>
            <a:xfrm rot="16200000" flipH="1">
              <a:off x="2798748" y="1928802"/>
              <a:ext cx="3522652" cy="3522652"/>
            </a:xfrm>
            <a:prstGeom prst="pie">
              <a:avLst>
                <a:gd name="adj1" fmla="val 2685580"/>
                <a:gd name="adj2" fmla="val 541286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2" name="饼形 41"/>
            <p:cNvSpPr/>
            <p:nvPr/>
          </p:nvSpPr>
          <p:spPr>
            <a:xfrm rot="16200000" flipH="1">
              <a:off x="3182914" y="2305039"/>
              <a:ext cx="2770185" cy="2770185"/>
            </a:xfrm>
            <a:prstGeom prst="pie">
              <a:avLst>
                <a:gd name="adj1" fmla="val 2668053"/>
                <a:gd name="adj2" fmla="val 5410607"/>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3" name="饼形 42"/>
            <p:cNvSpPr/>
            <p:nvPr/>
          </p:nvSpPr>
          <p:spPr>
            <a:xfrm rot="16200000" flipH="1">
              <a:off x="3443261" y="2565383"/>
              <a:ext cx="2259012" cy="2259012"/>
            </a:xfrm>
            <a:prstGeom prst="pie">
              <a:avLst>
                <a:gd name="adj1" fmla="val 2668053"/>
                <a:gd name="adj2" fmla="val 5428353"/>
              </a:avLst>
            </a:prstGeom>
            <a:solidFill>
              <a:srgbClr val="F4E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4" name="饼形 43"/>
            <p:cNvSpPr/>
            <p:nvPr/>
          </p:nvSpPr>
          <p:spPr>
            <a:xfrm rot="16200000" flipH="1">
              <a:off x="3695678" y="2811442"/>
              <a:ext cx="1770063" cy="1770063"/>
            </a:xfrm>
            <a:prstGeom prst="pie">
              <a:avLst>
                <a:gd name="adj1" fmla="val 2668053"/>
                <a:gd name="adj2" fmla="val 5446848"/>
              </a:avLst>
            </a:prstGeom>
            <a:solidFill>
              <a:srgbClr val="BCFE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5" name="饼形 44"/>
            <p:cNvSpPr/>
            <p:nvPr/>
          </p:nvSpPr>
          <p:spPr>
            <a:xfrm rot="16200000" flipH="1">
              <a:off x="3840136" y="2965419"/>
              <a:ext cx="1458916" cy="1458916"/>
            </a:xfrm>
            <a:prstGeom prst="pie">
              <a:avLst>
                <a:gd name="adj1" fmla="val 2666872"/>
                <a:gd name="adj2" fmla="val 5447314"/>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46" name="组合 45"/>
          <p:cNvGrpSpPr/>
          <p:nvPr/>
        </p:nvGrpSpPr>
        <p:grpSpPr>
          <a:xfrm>
            <a:off x="305839" y="927945"/>
            <a:ext cx="3522652" cy="3522652"/>
            <a:chOff x="1357290" y="1285860"/>
            <a:chExt cx="3522652" cy="3522652"/>
          </a:xfrm>
        </p:grpSpPr>
        <p:sp>
          <p:nvSpPr>
            <p:cNvPr id="47" name="饼形 46"/>
            <p:cNvSpPr/>
            <p:nvPr/>
          </p:nvSpPr>
          <p:spPr>
            <a:xfrm rot="16200000" flipV="1">
              <a:off x="1357290" y="1285860"/>
              <a:ext cx="3522652" cy="3522652"/>
            </a:xfrm>
            <a:prstGeom prst="pie">
              <a:avLst>
                <a:gd name="adj1" fmla="val 2685580"/>
                <a:gd name="adj2" fmla="val 54128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8" name="饼形 47"/>
            <p:cNvSpPr/>
            <p:nvPr/>
          </p:nvSpPr>
          <p:spPr>
            <a:xfrm rot="16200000" flipV="1">
              <a:off x="1725591" y="1662090"/>
              <a:ext cx="2770185" cy="2770185"/>
            </a:xfrm>
            <a:prstGeom prst="pie">
              <a:avLst>
                <a:gd name="adj1" fmla="val 2668053"/>
                <a:gd name="adj2" fmla="val 5410607"/>
              </a:avLst>
            </a:prstGeom>
            <a:solidFill>
              <a:srgbClr val="8FCF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49" name="饼形 48"/>
            <p:cNvSpPr/>
            <p:nvPr/>
          </p:nvSpPr>
          <p:spPr>
            <a:xfrm rot="16200000" flipV="1">
              <a:off x="1976417" y="1912919"/>
              <a:ext cx="2259012" cy="2259012"/>
            </a:xfrm>
            <a:prstGeom prst="pie">
              <a:avLst>
                <a:gd name="adj1" fmla="val 2668053"/>
                <a:gd name="adj2" fmla="val 5428353"/>
              </a:avLst>
            </a:prstGeom>
            <a:solidFill>
              <a:srgbClr val="BCFE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50" name="饼形 49"/>
            <p:cNvSpPr/>
            <p:nvPr/>
          </p:nvSpPr>
          <p:spPr>
            <a:xfrm rot="16200000" flipV="1">
              <a:off x="2212949" y="2155809"/>
              <a:ext cx="1770063" cy="1770063"/>
            </a:xfrm>
            <a:prstGeom prst="pie">
              <a:avLst>
                <a:gd name="adj1" fmla="val 2668053"/>
                <a:gd name="adj2" fmla="val 5446848"/>
              </a:avLst>
            </a:prstGeom>
            <a:solidFill>
              <a:srgbClr val="E1FF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51" name="饼形 50"/>
            <p:cNvSpPr/>
            <p:nvPr/>
          </p:nvSpPr>
          <p:spPr>
            <a:xfrm rot="16200000" flipV="1">
              <a:off x="2379638" y="2312979"/>
              <a:ext cx="1458916" cy="1458916"/>
            </a:xfrm>
            <a:prstGeom prst="pie">
              <a:avLst>
                <a:gd name="adj1" fmla="val 2694295"/>
                <a:gd name="adj2" fmla="val 5447314"/>
              </a:avLst>
            </a:prstGeom>
            <a:solidFill>
              <a:srgbClr val="ECFF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sp>
        <p:nvSpPr>
          <p:cNvPr id="52" name="TextBox 50"/>
          <p:cNvSpPr txBox="1"/>
          <p:nvPr/>
        </p:nvSpPr>
        <p:spPr>
          <a:xfrm>
            <a:off x="6005938" y="3369775"/>
            <a:ext cx="2731838" cy="92333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en-US" altLang="zh-CN" sz="5400" b="1" dirty="0" smtClean="0">
                <a:effectLst>
                  <a:outerShdw blurRad="38100" dist="38100" dir="2700000" algn="tl">
                    <a:srgbClr val="000000">
                      <a:alpha val="43137"/>
                    </a:srgbClr>
                  </a:outerShdw>
                </a:effectLst>
                <a:latin typeface="方正粗黑宋简体" panose="02000000000000000000" pitchFamily="2" charset="-122"/>
                <a:ea typeface="方正粗黑宋简体" panose="02000000000000000000" pitchFamily="2" charset="-122"/>
                <a:cs typeface="Microsoft YaHei" charset="-122"/>
              </a:rPr>
              <a:t>Thanks</a:t>
            </a:r>
            <a:r>
              <a:rPr kumimoji="1" lang="zh-TW" altLang="en-US" sz="5400" b="1" dirty="0" smtClean="0">
                <a:effectLst>
                  <a:outerShdw blurRad="38100" dist="38100" dir="2700000" algn="tl">
                    <a:srgbClr val="000000">
                      <a:alpha val="43137"/>
                    </a:srgbClr>
                  </a:outerShdw>
                </a:effectLst>
                <a:latin typeface="方正粗黑宋简体" panose="02000000000000000000" pitchFamily="2" charset="-122"/>
                <a:ea typeface="方正粗黑宋简体" panose="02000000000000000000" pitchFamily="2" charset="-122"/>
                <a:cs typeface="Microsoft YaHei" charset="-122"/>
              </a:rPr>
              <a:t>！</a:t>
            </a:r>
            <a:endParaRPr kumimoji="1" lang="zh-TW" altLang="en-US" sz="5400" b="1" dirty="0">
              <a:effectLst>
                <a:outerShdw blurRad="38100" dist="38100" dir="2700000" algn="tl">
                  <a:srgbClr val="000000">
                    <a:alpha val="43137"/>
                  </a:srgbClr>
                </a:outerShdw>
              </a:effectLst>
              <a:latin typeface="方正粗黑宋简体" panose="02000000000000000000" pitchFamily="2" charset="-122"/>
              <a:ea typeface="方正粗黑宋简体" panose="02000000000000000000" pitchFamily="2" charset="-122"/>
              <a:cs typeface="Microsoft YaHei" charset="-122"/>
            </a:endParaRPr>
          </a:p>
        </p:txBody>
      </p:sp>
    </p:spTree>
    <p:extLst>
      <p:ext uri="{BB962C8B-B14F-4D97-AF65-F5344CB8AC3E}">
        <p14:creationId xmlns:p14="http://schemas.microsoft.com/office/powerpoint/2010/main" val="17383663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Reduction Strategy</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15000"/>
              </a:lnSpc>
            </a:pPr>
            <a:r>
              <a:rPr lang="en-US" altLang="zh-CN" sz="2000" b="1" dirty="0"/>
              <a:t>A data warehouse may store terabytes of data</a:t>
            </a:r>
          </a:p>
          <a:p>
            <a:pPr lvl="1">
              <a:lnSpc>
                <a:spcPct val="115000"/>
              </a:lnSpc>
            </a:pPr>
            <a:r>
              <a:rPr lang="en-US" altLang="zh-CN" sz="1800" b="1" dirty="0"/>
              <a:t>Complex data analysis/mining may take a very long time to run on the complete data set</a:t>
            </a:r>
          </a:p>
          <a:p>
            <a:pPr>
              <a:lnSpc>
                <a:spcPct val="115000"/>
              </a:lnSpc>
            </a:pPr>
            <a:r>
              <a:rPr lang="en-US" altLang="zh-CN" sz="2000" b="1" dirty="0"/>
              <a:t>Data reduction</a:t>
            </a:r>
            <a:endParaRPr lang="zh-CN" altLang="en-US" sz="2000" b="1" dirty="0"/>
          </a:p>
          <a:p>
            <a:pPr lvl="1">
              <a:lnSpc>
                <a:spcPct val="115000"/>
              </a:lnSpc>
            </a:pPr>
            <a:r>
              <a:rPr lang="en-US" altLang="zh-CN" sz="1800" b="1" dirty="0"/>
              <a:t>Obtain a reduced representation of the data set that is much smaller in volume but yet produce the same (or almost the same) analytical results</a:t>
            </a:r>
          </a:p>
          <a:p>
            <a:pPr>
              <a:lnSpc>
                <a:spcPct val="115000"/>
              </a:lnSpc>
            </a:pPr>
            <a:r>
              <a:rPr lang="en-US" altLang="zh-CN" sz="2000" b="1" dirty="0">
                <a:solidFill>
                  <a:schemeClr val="hlink"/>
                </a:solidFill>
              </a:rPr>
              <a:t>Data reduction strategies</a:t>
            </a:r>
          </a:p>
          <a:p>
            <a:pPr lvl="1">
              <a:lnSpc>
                <a:spcPct val="115000"/>
              </a:lnSpc>
            </a:pPr>
            <a:r>
              <a:rPr lang="en-US" altLang="zh-CN" sz="1800" b="1" dirty="0">
                <a:solidFill>
                  <a:srgbClr val="0432FF"/>
                </a:solidFill>
              </a:rPr>
              <a:t>Data cube aggregation</a:t>
            </a:r>
            <a:r>
              <a:rPr lang="zh-CN" altLang="en-US" sz="1800" b="1" dirty="0">
                <a:solidFill>
                  <a:srgbClr val="0432FF"/>
                </a:solidFill>
              </a:rPr>
              <a:t>（</a:t>
            </a:r>
            <a:r>
              <a:rPr lang="en-US" altLang="zh-CN" sz="1800" b="1" dirty="0">
                <a:solidFill>
                  <a:srgbClr val="0432FF"/>
                </a:solidFill>
              </a:rPr>
              <a:t>refer to chapter </a:t>
            </a:r>
            <a:r>
              <a:rPr lang="en-US" altLang="zh-CN" sz="1800" b="1" dirty="0" smtClean="0">
                <a:solidFill>
                  <a:srgbClr val="0432FF"/>
                </a:solidFill>
              </a:rPr>
              <a:t>4</a:t>
            </a:r>
            <a:r>
              <a:rPr lang="zh-CN" altLang="en-US" sz="1800" b="1" dirty="0" smtClean="0">
                <a:solidFill>
                  <a:srgbClr val="0432FF"/>
                </a:solidFill>
              </a:rPr>
              <a:t>）</a:t>
            </a:r>
            <a:endParaRPr lang="zh-CN" altLang="en-US" sz="1800" b="1" dirty="0">
              <a:solidFill>
                <a:srgbClr val="0432FF"/>
              </a:solidFill>
            </a:endParaRPr>
          </a:p>
          <a:p>
            <a:pPr lvl="1">
              <a:lnSpc>
                <a:spcPct val="115000"/>
              </a:lnSpc>
            </a:pPr>
            <a:r>
              <a:rPr lang="en-US" altLang="zh-CN" sz="1800" b="1" dirty="0">
                <a:solidFill>
                  <a:srgbClr val="0432FF"/>
                </a:solidFill>
              </a:rPr>
              <a:t>Dimensionality reduction—</a:t>
            </a:r>
            <a:r>
              <a:rPr lang="en-US" altLang="zh-CN" sz="1800" b="1" dirty="0"/>
              <a:t>remove unimportant attributes</a:t>
            </a:r>
            <a:endParaRPr lang="en-US" altLang="zh-CN" sz="1800" b="1" dirty="0">
              <a:solidFill>
                <a:schemeClr val="folHlink"/>
              </a:solidFill>
            </a:endParaRPr>
          </a:p>
          <a:p>
            <a:pPr lvl="1">
              <a:lnSpc>
                <a:spcPct val="115000"/>
              </a:lnSpc>
            </a:pPr>
            <a:r>
              <a:rPr lang="en-US" altLang="zh-CN" sz="1800" b="1" dirty="0">
                <a:solidFill>
                  <a:srgbClr val="0432FF"/>
                </a:solidFill>
              </a:rPr>
              <a:t>Data Compression—</a:t>
            </a:r>
            <a:r>
              <a:rPr lang="en-US" altLang="zh-CN" sz="1800" b="1" dirty="0"/>
              <a:t>wavelet transform</a:t>
            </a:r>
            <a:endParaRPr lang="en-US" altLang="zh-CN" sz="1800" b="1" dirty="0">
              <a:solidFill>
                <a:schemeClr val="folHlink"/>
              </a:solidFill>
            </a:endParaRPr>
          </a:p>
          <a:p>
            <a:pPr lvl="1">
              <a:lnSpc>
                <a:spcPct val="115000"/>
              </a:lnSpc>
            </a:pPr>
            <a:r>
              <a:rPr lang="en-US" altLang="zh-CN" sz="1800" b="1" dirty="0">
                <a:solidFill>
                  <a:srgbClr val="0432FF"/>
                </a:solidFill>
              </a:rPr>
              <a:t>Numerosity reduction—</a:t>
            </a:r>
            <a:r>
              <a:rPr lang="en-US" altLang="zh-CN" sz="1800" b="1" dirty="0"/>
              <a:t>fit data into models</a:t>
            </a:r>
            <a:endParaRPr lang="en-US" altLang="zh-CN" sz="1800" b="1" dirty="0">
              <a:solidFill>
                <a:schemeClr val="folHlink"/>
              </a:solidFill>
            </a:endParaRPr>
          </a:p>
          <a:p>
            <a:pPr lvl="1">
              <a:lnSpc>
                <a:spcPct val="115000"/>
              </a:lnSpc>
            </a:pPr>
            <a:r>
              <a:rPr lang="en-US" altLang="zh-CN" sz="1800" b="1" dirty="0">
                <a:solidFill>
                  <a:srgbClr val="0432FF"/>
                </a:solidFill>
              </a:rPr>
              <a:t>Discretization and concept hierarchy generation</a:t>
            </a:r>
          </a:p>
          <a:p>
            <a:pPr>
              <a:lnSpc>
                <a:spcPct val="115000"/>
              </a:lnSpc>
              <a:buFont typeface="Wingdings" panose="05000000000000000000" pitchFamily="2" charset="2"/>
              <a:buNone/>
            </a:pPr>
            <a:endParaRPr lang="en-US" altLang="zh-CN" sz="2000" b="1" dirty="0"/>
          </a:p>
        </p:txBody>
      </p:sp>
    </p:spTree>
    <p:extLst>
      <p:ext uri="{BB962C8B-B14F-4D97-AF65-F5344CB8AC3E}">
        <p14:creationId xmlns:p14="http://schemas.microsoft.com/office/powerpoint/2010/main" val="2023578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Cube Aggregation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20000"/>
              </a:lnSpc>
              <a:spcBef>
                <a:spcPts val="800"/>
              </a:spcBef>
            </a:pPr>
            <a:r>
              <a:rPr lang="en-US" altLang="zh-CN" sz="2000" b="1" dirty="0"/>
              <a:t>The lowest level of a data cube (base cuboid)</a:t>
            </a:r>
          </a:p>
          <a:p>
            <a:pPr lvl="1">
              <a:lnSpc>
                <a:spcPct val="120000"/>
              </a:lnSpc>
              <a:spcBef>
                <a:spcPts val="800"/>
              </a:spcBef>
            </a:pPr>
            <a:r>
              <a:rPr lang="en-US" altLang="zh-CN" sz="1800" b="1" dirty="0"/>
              <a:t>The aggregated data for an </a:t>
            </a:r>
            <a:r>
              <a:rPr lang="en-US" altLang="zh-CN" sz="1800" b="1" dirty="0">
                <a:solidFill>
                  <a:schemeClr val="hlink"/>
                </a:solidFill>
              </a:rPr>
              <a:t>individual entity of interest</a:t>
            </a:r>
          </a:p>
          <a:p>
            <a:pPr lvl="1">
              <a:lnSpc>
                <a:spcPct val="120000"/>
              </a:lnSpc>
              <a:spcBef>
                <a:spcPts val="800"/>
              </a:spcBef>
            </a:pPr>
            <a:r>
              <a:rPr lang="en-US" altLang="zh-CN" sz="1800" b="1" dirty="0"/>
              <a:t>E.g., a </a:t>
            </a:r>
            <a:r>
              <a:rPr lang="en-US" altLang="zh-CN" sz="1800" b="1" smtClean="0"/>
              <a:t>3C selling </a:t>
            </a:r>
            <a:r>
              <a:rPr lang="en-US" altLang="zh-CN" sz="1800" b="1" dirty="0"/>
              <a:t>data warehouse</a:t>
            </a:r>
          </a:p>
          <a:p>
            <a:pPr>
              <a:lnSpc>
                <a:spcPct val="120000"/>
              </a:lnSpc>
              <a:spcBef>
                <a:spcPts val="800"/>
              </a:spcBef>
            </a:pPr>
            <a:r>
              <a:rPr lang="en-US" altLang="zh-CN" sz="2000" b="1" dirty="0"/>
              <a:t>Multiple levels of aggregation in data cubes</a:t>
            </a:r>
          </a:p>
          <a:p>
            <a:pPr lvl="1">
              <a:lnSpc>
                <a:spcPct val="120000"/>
              </a:lnSpc>
              <a:spcBef>
                <a:spcPts val="800"/>
              </a:spcBef>
            </a:pPr>
            <a:r>
              <a:rPr lang="en-US" altLang="zh-CN" sz="1800" b="1" dirty="0"/>
              <a:t>Further reduce the size of data to deal with</a:t>
            </a:r>
          </a:p>
          <a:p>
            <a:pPr>
              <a:lnSpc>
                <a:spcPct val="120000"/>
              </a:lnSpc>
              <a:spcBef>
                <a:spcPts val="800"/>
              </a:spcBef>
            </a:pPr>
            <a:r>
              <a:rPr lang="en-US" altLang="zh-CN" sz="2000" b="1" dirty="0"/>
              <a:t>Reference appropriate levels</a:t>
            </a:r>
          </a:p>
          <a:p>
            <a:pPr lvl="1">
              <a:lnSpc>
                <a:spcPct val="120000"/>
              </a:lnSpc>
              <a:spcBef>
                <a:spcPts val="800"/>
              </a:spcBef>
            </a:pPr>
            <a:r>
              <a:rPr lang="en-US" altLang="zh-CN" sz="1800" b="1" dirty="0"/>
              <a:t>Use the smallest representation which is enough to solve the task</a:t>
            </a:r>
          </a:p>
          <a:p>
            <a:pPr>
              <a:lnSpc>
                <a:spcPct val="120000"/>
              </a:lnSpc>
              <a:spcBef>
                <a:spcPts val="800"/>
              </a:spcBef>
            </a:pPr>
            <a:r>
              <a:rPr lang="en-US" altLang="zh-CN" sz="2000" b="1" dirty="0"/>
              <a:t>Queries regarding aggregated information should be answered using data cube, when possible</a:t>
            </a:r>
          </a:p>
        </p:txBody>
      </p:sp>
      <p:pic>
        <p:nvPicPr>
          <p:cNvPr id="4" name="图片 3"/>
          <p:cNvPicPr>
            <a:picLocks noChangeAspect="1"/>
          </p:cNvPicPr>
          <p:nvPr/>
        </p:nvPicPr>
        <p:blipFill>
          <a:blip r:embed="rId2"/>
          <a:stretch>
            <a:fillRect/>
          </a:stretch>
        </p:blipFill>
        <p:spPr>
          <a:xfrm>
            <a:off x="7852229" y="1632684"/>
            <a:ext cx="4272733" cy="2437263"/>
          </a:xfrm>
          <a:prstGeom prst="rect">
            <a:avLst/>
          </a:prstGeom>
        </p:spPr>
      </p:pic>
    </p:spTree>
    <p:extLst>
      <p:ext uri="{BB962C8B-B14F-4D97-AF65-F5344CB8AC3E}">
        <p14:creationId xmlns:p14="http://schemas.microsoft.com/office/powerpoint/2010/main" val="3733892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Dimensionality Reduction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05000"/>
              </a:lnSpc>
            </a:pPr>
            <a:r>
              <a:rPr lang="en-US" altLang="zh-CN" sz="2000" b="1" dirty="0"/>
              <a:t>Feature selection</a:t>
            </a:r>
            <a:r>
              <a:rPr lang="zh-CN" altLang="en-US" sz="2000" b="1" dirty="0"/>
              <a:t>（特征选择） </a:t>
            </a:r>
          </a:p>
          <a:p>
            <a:pPr>
              <a:lnSpc>
                <a:spcPct val="105000"/>
              </a:lnSpc>
              <a:buFont typeface="Wingdings" panose="05000000000000000000" pitchFamily="2" charset="2"/>
              <a:buNone/>
            </a:pPr>
            <a:r>
              <a:rPr lang="en-US" altLang="zh-CN" sz="2000" b="1" dirty="0"/>
              <a:t>	 </a:t>
            </a:r>
            <a:r>
              <a:rPr lang="en-US" altLang="zh-CN" sz="1800" b="1" dirty="0" smtClean="0"/>
              <a:t>Select </a:t>
            </a:r>
            <a:r>
              <a:rPr lang="en-US" altLang="zh-CN" sz="1800" b="1" dirty="0"/>
              <a:t>a minimum set of features </a:t>
            </a:r>
            <a:r>
              <a:rPr lang="en-US" altLang="zh-CN" sz="1800" b="1" dirty="0">
                <a:sym typeface="Symbol" panose="05050102010706020507" pitchFamily="18" charset="2"/>
              </a:rPr>
              <a:t>such that the probability distribution of different classes given the values for those features is as close as possible to the original distribution given the values of all features</a:t>
            </a:r>
          </a:p>
          <a:p>
            <a:pPr lvl="1">
              <a:lnSpc>
                <a:spcPct val="105000"/>
              </a:lnSpc>
            </a:pPr>
            <a:r>
              <a:rPr lang="en-US" altLang="zh-CN" sz="1800" b="1" dirty="0">
                <a:sym typeface="Symbol" panose="05050102010706020507" pitchFamily="18" charset="2"/>
              </a:rPr>
              <a:t>reduce # of patterns in the patterns, easier to understand</a:t>
            </a:r>
          </a:p>
          <a:p>
            <a:pPr>
              <a:lnSpc>
                <a:spcPct val="105000"/>
              </a:lnSpc>
            </a:pPr>
            <a:r>
              <a:rPr lang="en-US" altLang="zh-CN" sz="2000" b="1" dirty="0">
                <a:sym typeface="Symbol" panose="05050102010706020507" pitchFamily="18" charset="2"/>
              </a:rPr>
              <a:t>Heuristic methods </a:t>
            </a:r>
            <a:r>
              <a:rPr lang="zh-CN" altLang="en-US" sz="2000" b="1" dirty="0">
                <a:sym typeface="Symbol" panose="05050102010706020507" pitchFamily="18" charset="2"/>
              </a:rPr>
              <a:t>（启发式方法）</a:t>
            </a:r>
            <a:endParaRPr lang="en-US" altLang="zh-CN" sz="2000" b="1" dirty="0">
              <a:sym typeface="Symbol" panose="05050102010706020507" pitchFamily="18" charset="2"/>
            </a:endParaRPr>
          </a:p>
          <a:p>
            <a:pPr lvl="1">
              <a:lnSpc>
                <a:spcPct val="105000"/>
              </a:lnSpc>
            </a:pPr>
            <a:r>
              <a:rPr lang="en-US" altLang="zh-CN" sz="1800" b="1" dirty="0">
                <a:sym typeface="Symbol" panose="05050102010706020507" pitchFamily="18" charset="2"/>
              </a:rPr>
              <a:t>step-wise forward selection</a:t>
            </a:r>
          </a:p>
          <a:p>
            <a:pPr lvl="1">
              <a:lnSpc>
                <a:spcPct val="105000"/>
              </a:lnSpc>
            </a:pPr>
            <a:r>
              <a:rPr lang="en-US" altLang="zh-CN" sz="1800" b="1" dirty="0">
                <a:sym typeface="Symbol" panose="05050102010706020507" pitchFamily="18" charset="2"/>
              </a:rPr>
              <a:t>step-wise backward elimination</a:t>
            </a:r>
          </a:p>
          <a:p>
            <a:pPr lvl="1">
              <a:lnSpc>
                <a:spcPct val="105000"/>
              </a:lnSpc>
            </a:pPr>
            <a:r>
              <a:rPr lang="en-US" altLang="zh-CN" sz="1800" b="1" dirty="0">
                <a:sym typeface="Symbol" panose="05050102010706020507" pitchFamily="18" charset="2"/>
              </a:rPr>
              <a:t>combining forward selection and backward elimination</a:t>
            </a:r>
          </a:p>
          <a:p>
            <a:pPr lvl="1">
              <a:lnSpc>
                <a:spcPct val="105000"/>
              </a:lnSpc>
            </a:pPr>
            <a:r>
              <a:rPr lang="en-US" altLang="zh-CN" sz="1800" b="1" dirty="0">
                <a:sym typeface="Symbol" panose="05050102010706020507" pitchFamily="18" charset="2"/>
              </a:rPr>
              <a:t>decision-tree induction</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52229" y="4493169"/>
            <a:ext cx="2922813" cy="2045969"/>
          </a:xfrm>
          <a:prstGeom prst="rect">
            <a:avLst/>
          </a:prstGeom>
        </p:spPr>
      </p:pic>
    </p:spTree>
    <p:extLst>
      <p:ext uri="{BB962C8B-B14F-4D97-AF65-F5344CB8AC3E}">
        <p14:creationId xmlns:p14="http://schemas.microsoft.com/office/powerpoint/2010/main" val="33525207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Heuristic Feature Selection Methods</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05000"/>
              </a:lnSpc>
            </a:pPr>
            <a:r>
              <a:rPr lang="en-US" altLang="zh-CN" sz="2000" b="1" dirty="0"/>
              <a:t>There are </a:t>
            </a:r>
            <a:r>
              <a:rPr lang="en-US" altLang="zh-CN" sz="2000" b="1" i="1" dirty="0"/>
              <a:t>2</a:t>
            </a:r>
            <a:r>
              <a:rPr lang="en-US" altLang="zh-CN" sz="2000" b="1" i="1" baseline="30000" dirty="0"/>
              <a:t>d</a:t>
            </a:r>
            <a:r>
              <a:rPr lang="en-US" altLang="zh-CN" sz="2000" b="1" baseline="30000" dirty="0"/>
              <a:t> </a:t>
            </a:r>
            <a:r>
              <a:rPr lang="en-US" altLang="zh-CN" sz="2000" b="1" dirty="0"/>
              <a:t>possible sub-features of </a:t>
            </a:r>
            <a:r>
              <a:rPr lang="en-US" altLang="zh-CN" sz="2000" b="1" i="1" dirty="0"/>
              <a:t>d</a:t>
            </a:r>
            <a:r>
              <a:rPr lang="en-US" altLang="zh-CN" sz="2000" b="1" dirty="0"/>
              <a:t> features</a:t>
            </a:r>
          </a:p>
          <a:p>
            <a:pPr>
              <a:lnSpc>
                <a:spcPct val="105000"/>
              </a:lnSpc>
            </a:pPr>
            <a:r>
              <a:rPr lang="en-US" altLang="zh-CN" sz="2000" b="1" dirty="0"/>
              <a:t>Several heuristic feature selection methods:</a:t>
            </a:r>
          </a:p>
          <a:p>
            <a:pPr lvl="1">
              <a:lnSpc>
                <a:spcPct val="105000"/>
              </a:lnSpc>
            </a:pPr>
            <a:r>
              <a:rPr lang="en-US" altLang="zh-CN" sz="1800" b="1" dirty="0"/>
              <a:t>Best single features under the feature independence assumption: choose by significance tests</a:t>
            </a:r>
          </a:p>
          <a:p>
            <a:pPr lvl="1">
              <a:lnSpc>
                <a:spcPct val="105000"/>
              </a:lnSpc>
            </a:pPr>
            <a:r>
              <a:rPr lang="en-US" altLang="zh-CN" sz="1800" b="1" dirty="0"/>
              <a:t>Best step-wise feature selection: </a:t>
            </a:r>
          </a:p>
          <a:p>
            <a:pPr lvl="2">
              <a:lnSpc>
                <a:spcPct val="105000"/>
              </a:lnSpc>
            </a:pPr>
            <a:r>
              <a:rPr lang="en-US" altLang="zh-CN" sz="1600" b="1" dirty="0"/>
              <a:t>The best single-feature is picked first</a:t>
            </a:r>
          </a:p>
          <a:p>
            <a:pPr lvl="2">
              <a:lnSpc>
                <a:spcPct val="105000"/>
              </a:lnSpc>
            </a:pPr>
            <a:r>
              <a:rPr lang="en-US" altLang="zh-CN" sz="1600" b="1" dirty="0"/>
              <a:t>Then next best feature condition to the first, ...</a:t>
            </a:r>
          </a:p>
          <a:p>
            <a:pPr lvl="1">
              <a:lnSpc>
                <a:spcPct val="105000"/>
              </a:lnSpc>
            </a:pPr>
            <a:r>
              <a:rPr lang="en-US" altLang="zh-CN" sz="1800" b="1" dirty="0"/>
              <a:t>Step-wise feature elimination:</a:t>
            </a:r>
          </a:p>
          <a:p>
            <a:pPr lvl="2">
              <a:lnSpc>
                <a:spcPct val="105000"/>
              </a:lnSpc>
            </a:pPr>
            <a:r>
              <a:rPr lang="en-US" altLang="zh-CN" sz="1600" b="1" dirty="0"/>
              <a:t>Repeatedly eliminate the worst feature</a:t>
            </a:r>
          </a:p>
          <a:p>
            <a:pPr lvl="1">
              <a:lnSpc>
                <a:spcPct val="105000"/>
              </a:lnSpc>
            </a:pPr>
            <a:r>
              <a:rPr lang="en-US" altLang="zh-CN" sz="1800" b="1" dirty="0"/>
              <a:t>Best combined feature selection and elimination</a:t>
            </a:r>
          </a:p>
        </p:txBody>
      </p:sp>
    </p:spTree>
    <p:extLst>
      <p:ext uri="{BB962C8B-B14F-4D97-AF65-F5344CB8AC3E}">
        <p14:creationId xmlns:p14="http://schemas.microsoft.com/office/powerpoint/2010/main" val="22673308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 Example of Decision Tree Induction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05000"/>
              </a:lnSpc>
            </a:pPr>
            <a:r>
              <a:rPr lang="en-US" altLang="zh-CN" sz="2000" b="1" dirty="0"/>
              <a:t>Initial attribute set:</a:t>
            </a:r>
          </a:p>
          <a:p>
            <a:pPr>
              <a:lnSpc>
                <a:spcPct val="105000"/>
              </a:lnSpc>
              <a:buFont typeface="Wingdings" panose="05000000000000000000" pitchFamily="2" charset="2"/>
              <a:buNone/>
            </a:pPr>
            <a:r>
              <a:rPr lang="en-US" altLang="zh-CN" sz="1600" b="0" dirty="0"/>
              <a:t>    {A1, A2, A3, A4, A5, A6}</a:t>
            </a:r>
            <a:endParaRPr lang="en-US" altLang="zh-CN" sz="1600" dirty="0"/>
          </a:p>
          <a:p>
            <a:pPr>
              <a:lnSpc>
                <a:spcPct val="110000"/>
              </a:lnSpc>
            </a:pPr>
            <a:endParaRPr lang="en-US" altLang="zh-CN" sz="1600" dirty="0"/>
          </a:p>
          <a:p>
            <a:pPr>
              <a:lnSpc>
                <a:spcPct val="110000"/>
              </a:lnSpc>
            </a:pPr>
            <a:endParaRPr lang="en-US" altLang="zh-CN" sz="1600" dirty="0"/>
          </a:p>
          <a:p>
            <a:pPr>
              <a:lnSpc>
                <a:spcPct val="110000"/>
              </a:lnSpc>
              <a:buFont typeface="Wingdings" panose="05000000000000000000" pitchFamily="2" charset="2"/>
              <a:buNone/>
            </a:pPr>
            <a:r>
              <a:rPr lang="en-US" altLang="zh-CN" sz="1600" b="0" dirty="0"/>
              <a:t> </a:t>
            </a:r>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r>
              <a:rPr lang="en-US" altLang="zh-CN" sz="1600" b="0" dirty="0">
                <a:sym typeface="Wingdings" panose="05000000000000000000" pitchFamily="2" charset="2"/>
              </a:rPr>
              <a:t> </a:t>
            </a:r>
            <a:r>
              <a:rPr lang="en-US" altLang="zh-CN" sz="1600" b="0" dirty="0"/>
              <a:t>Reduced attribute set:  {A1, A4, A6}</a:t>
            </a:r>
          </a:p>
        </p:txBody>
      </p:sp>
      <p:grpSp>
        <p:nvGrpSpPr>
          <p:cNvPr id="4" name="Group 32">
            <a:extLst>
              <a:ext uri="{FF2B5EF4-FFF2-40B4-BE49-F238E27FC236}">
                <a16:creationId xmlns:a16="http://schemas.microsoft.com/office/drawing/2014/main" id="{7F35B222-C445-4BA0-A1E0-AEB02B2892B0}"/>
              </a:ext>
            </a:extLst>
          </p:cNvPr>
          <p:cNvGrpSpPr>
            <a:grpSpLocks/>
          </p:cNvGrpSpPr>
          <p:nvPr/>
        </p:nvGrpSpPr>
        <p:grpSpPr bwMode="auto">
          <a:xfrm>
            <a:off x="2747275" y="2219325"/>
            <a:ext cx="7167563" cy="2951163"/>
            <a:chOff x="909" y="1637"/>
            <a:chExt cx="4515" cy="1859"/>
          </a:xfrm>
        </p:grpSpPr>
        <p:sp>
          <p:nvSpPr>
            <p:cNvPr id="5" name="Rectangle 33">
              <a:extLst>
                <a:ext uri="{FF2B5EF4-FFF2-40B4-BE49-F238E27FC236}">
                  <a16:creationId xmlns:a16="http://schemas.microsoft.com/office/drawing/2014/main" id="{4EF8B58D-A235-4406-BACD-88254D6F8188}"/>
                </a:ext>
              </a:extLst>
            </p:cNvPr>
            <p:cNvSpPr>
              <a:spLocks noChangeArrowheads="1"/>
            </p:cNvSpPr>
            <p:nvPr/>
          </p:nvSpPr>
          <p:spPr bwMode="auto">
            <a:xfrm>
              <a:off x="2445" y="1637"/>
              <a:ext cx="545" cy="32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6" name="Text Box 34">
              <a:extLst>
                <a:ext uri="{FF2B5EF4-FFF2-40B4-BE49-F238E27FC236}">
                  <a16:creationId xmlns:a16="http://schemas.microsoft.com/office/drawing/2014/main" id="{75CCDFE7-57E0-4B59-B260-F41A67AA0824}"/>
                </a:ext>
              </a:extLst>
            </p:cNvPr>
            <p:cNvSpPr txBox="1">
              <a:spLocks noChangeArrowheads="1"/>
            </p:cNvSpPr>
            <p:nvPr/>
          </p:nvSpPr>
          <p:spPr bwMode="auto">
            <a:xfrm>
              <a:off x="2497" y="1650"/>
              <a:ext cx="55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dirty="0">
                  <a:latin typeface="Times New Roman" panose="02020603050405020304" pitchFamily="18" charset="0"/>
                </a:rPr>
                <a:t>A4 ?</a:t>
              </a:r>
            </a:p>
          </p:txBody>
        </p:sp>
        <p:sp>
          <p:nvSpPr>
            <p:cNvPr id="7" name="Rectangle 35">
              <a:extLst>
                <a:ext uri="{FF2B5EF4-FFF2-40B4-BE49-F238E27FC236}">
                  <a16:creationId xmlns:a16="http://schemas.microsoft.com/office/drawing/2014/main" id="{D77037EC-1197-419E-BC8F-1AA76090D622}"/>
                </a:ext>
              </a:extLst>
            </p:cNvPr>
            <p:cNvSpPr>
              <a:spLocks noChangeArrowheads="1"/>
            </p:cNvSpPr>
            <p:nvPr/>
          </p:nvSpPr>
          <p:spPr bwMode="auto">
            <a:xfrm>
              <a:off x="1551" y="2278"/>
              <a:ext cx="490" cy="32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8" name="Rectangle 36">
              <a:extLst>
                <a:ext uri="{FF2B5EF4-FFF2-40B4-BE49-F238E27FC236}">
                  <a16:creationId xmlns:a16="http://schemas.microsoft.com/office/drawing/2014/main" id="{DA594D3A-6499-4159-ABA7-C8B2DFBF1B86}"/>
                </a:ext>
              </a:extLst>
            </p:cNvPr>
            <p:cNvSpPr>
              <a:spLocks noChangeArrowheads="1"/>
            </p:cNvSpPr>
            <p:nvPr/>
          </p:nvSpPr>
          <p:spPr bwMode="auto">
            <a:xfrm>
              <a:off x="3327" y="2237"/>
              <a:ext cx="509" cy="34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9" name="Text Box 37">
              <a:extLst>
                <a:ext uri="{FF2B5EF4-FFF2-40B4-BE49-F238E27FC236}">
                  <a16:creationId xmlns:a16="http://schemas.microsoft.com/office/drawing/2014/main" id="{1C6AB837-CA76-44D3-94B8-1D57671A4AC2}"/>
                </a:ext>
              </a:extLst>
            </p:cNvPr>
            <p:cNvSpPr txBox="1">
              <a:spLocks noChangeArrowheads="1"/>
            </p:cNvSpPr>
            <p:nvPr/>
          </p:nvSpPr>
          <p:spPr bwMode="auto">
            <a:xfrm>
              <a:off x="1550" y="2295"/>
              <a:ext cx="43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a:latin typeface="Times New Roman" panose="02020603050405020304" pitchFamily="18" charset="0"/>
                </a:rPr>
                <a:t>A1?</a:t>
              </a:r>
            </a:p>
          </p:txBody>
        </p:sp>
        <p:sp>
          <p:nvSpPr>
            <p:cNvPr id="10" name="Text Box 38">
              <a:extLst>
                <a:ext uri="{FF2B5EF4-FFF2-40B4-BE49-F238E27FC236}">
                  <a16:creationId xmlns:a16="http://schemas.microsoft.com/office/drawing/2014/main" id="{1AD61205-67A4-4820-81D2-2555A98ED59B}"/>
                </a:ext>
              </a:extLst>
            </p:cNvPr>
            <p:cNvSpPr txBox="1">
              <a:spLocks noChangeArrowheads="1"/>
            </p:cNvSpPr>
            <p:nvPr/>
          </p:nvSpPr>
          <p:spPr bwMode="auto">
            <a:xfrm>
              <a:off x="3342" y="2277"/>
              <a:ext cx="43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dirty="0">
                  <a:latin typeface="Times New Roman" panose="02020603050405020304" pitchFamily="18" charset="0"/>
                </a:rPr>
                <a:t>A6?</a:t>
              </a:r>
            </a:p>
          </p:txBody>
        </p:sp>
        <p:sp>
          <p:nvSpPr>
            <p:cNvPr id="11" name="Oval 39">
              <a:extLst>
                <a:ext uri="{FF2B5EF4-FFF2-40B4-BE49-F238E27FC236}">
                  <a16:creationId xmlns:a16="http://schemas.microsoft.com/office/drawing/2014/main" id="{5A77A93B-1BBC-4142-9212-81C0BB98F84C}"/>
                </a:ext>
              </a:extLst>
            </p:cNvPr>
            <p:cNvSpPr>
              <a:spLocks noChangeArrowheads="1"/>
            </p:cNvSpPr>
            <p:nvPr/>
          </p:nvSpPr>
          <p:spPr bwMode="auto">
            <a:xfrm>
              <a:off x="909" y="3109"/>
              <a:ext cx="718" cy="382"/>
            </a:xfrm>
            <a:prstGeom prst="ellipse">
              <a:avLst/>
            </a:prstGeom>
            <a:noFill/>
            <a:ln w="9525">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2" name="Text Box 40">
              <a:extLst>
                <a:ext uri="{FF2B5EF4-FFF2-40B4-BE49-F238E27FC236}">
                  <a16:creationId xmlns:a16="http://schemas.microsoft.com/office/drawing/2014/main" id="{46AC798B-766B-4E8E-B338-47F3D029DBCA}"/>
                </a:ext>
              </a:extLst>
            </p:cNvPr>
            <p:cNvSpPr txBox="1">
              <a:spLocks noChangeArrowheads="1"/>
            </p:cNvSpPr>
            <p:nvPr/>
          </p:nvSpPr>
          <p:spPr bwMode="auto">
            <a:xfrm>
              <a:off x="951" y="3169"/>
              <a:ext cx="6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a:latin typeface="Times New Roman" panose="02020603050405020304" pitchFamily="18" charset="0"/>
                </a:rPr>
                <a:t>Class 1</a:t>
              </a:r>
            </a:p>
          </p:txBody>
        </p:sp>
        <p:sp>
          <p:nvSpPr>
            <p:cNvPr id="13" name="Rectangle 41">
              <a:extLst>
                <a:ext uri="{FF2B5EF4-FFF2-40B4-BE49-F238E27FC236}">
                  <a16:creationId xmlns:a16="http://schemas.microsoft.com/office/drawing/2014/main" id="{ABDEEC3D-4292-4879-8F28-FB225A54CC0A}"/>
                </a:ext>
              </a:extLst>
            </p:cNvPr>
            <p:cNvSpPr>
              <a:spLocks noChangeArrowheads="1"/>
            </p:cNvSpPr>
            <p:nvPr/>
          </p:nvSpPr>
          <p:spPr bwMode="auto">
            <a:xfrm>
              <a:off x="1970" y="3139"/>
              <a:ext cx="6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a:latin typeface="Times New Roman" panose="02020603050405020304" pitchFamily="18" charset="0"/>
                </a:rPr>
                <a:t>Class 2</a:t>
              </a:r>
            </a:p>
          </p:txBody>
        </p:sp>
        <p:sp>
          <p:nvSpPr>
            <p:cNvPr id="14" name="Rectangle 42">
              <a:extLst>
                <a:ext uri="{FF2B5EF4-FFF2-40B4-BE49-F238E27FC236}">
                  <a16:creationId xmlns:a16="http://schemas.microsoft.com/office/drawing/2014/main" id="{605FB5A7-814E-4896-A7EC-9D4F93E9AA28}"/>
                </a:ext>
              </a:extLst>
            </p:cNvPr>
            <p:cNvSpPr>
              <a:spLocks noChangeArrowheads="1"/>
            </p:cNvSpPr>
            <p:nvPr/>
          </p:nvSpPr>
          <p:spPr bwMode="auto">
            <a:xfrm>
              <a:off x="2932" y="3165"/>
              <a:ext cx="6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a:latin typeface="Times New Roman" panose="02020603050405020304" pitchFamily="18" charset="0"/>
                </a:rPr>
                <a:t>Class 1</a:t>
              </a:r>
            </a:p>
          </p:txBody>
        </p:sp>
        <p:sp>
          <p:nvSpPr>
            <p:cNvPr id="15" name="Rectangle 43">
              <a:extLst>
                <a:ext uri="{FF2B5EF4-FFF2-40B4-BE49-F238E27FC236}">
                  <a16:creationId xmlns:a16="http://schemas.microsoft.com/office/drawing/2014/main" id="{56E77344-8299-4FFE-A5A6-9291C5E61423}"/>
                </a:ext>
              </a:extLst>
            </p:cNvPr>
            <p:cNvSpPr>
              <a:spLocks noChangeArrowheads="1"/>
            </p:cNvSpPr>
            <p:nvPr/>
          </p:nvSpPr>
          <p:spPr bwMode="auto">
            <a:xfrm>
              <a:off x="3815" y="3121"/>
              <a:ext cx="67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400" b="0">
                  <a:latin typeface="Times New Roman" panose="02020603050405020304" pitchFamily="18" charset="0"/>
                </a:rPr>
                <a:t>Class 2</a:t>
              </a:r>
            </a:p>
          </p:txBody>
        </p:sp>
        <p:sp>
          <p:nvSpPr>
            <p:cNvPr id="16" name="Oval 44">
              <a:extLst>
                <a:ext uri="{FF2B5EF4-FFF2-40B4-BE49-F238E27FC236}">
                  <a16:creationId xmlns:a16="http://schemas.microsoft.com/office/drawing/2014/main" id="{D54FBAA8-2F3D-4056-A1DC-BE2F151E984F}"/>
                </a:ext>
              </a:extLst>
            </p:cNvPr>
            <p:cNvSpPr>
              <a:spLocks noChangeArrowheads="1"/>
            </p:cNvSpPr>
            <p:nvPr/>
          </p:nvSpPr>
          <p:spPr bwMode="auto">
            <a:xfrm>
              <a:off x="1923" y="3105"/>
              <a:ext cx="718" cy="382"/>
            </a:xfrm>
            <a:prstGeom prst="ellipse">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7" name="Oval 45">
              <a:extLst>
                <a:ext uri="{FF2B5EF4-FFF2-40B4-BE49-F238E27FC236}">
                  <a16:creationId xmlns:a16="http://schemas.microsoft.com/office/drawing/2014/main" id="{4237F615-0334-4332-BF4E-EFFE1C209405}"/>
                </a:ext>
              </a:extLst>
            </p:cNvPr>
            <p:cNvSpPr>
              <a:spLocks noChangeArrowheads="1"/>
            </p:cNvSpPr>
            <p:nvPr/>
          </p:nvSpPr>
          <p:spPr bwMode="auto">
            <a:xfrm>
              <a:off x="2914" y="3114"/>
              <a:ext cx="718" cy="382"/>
            </a:xfrm>
            <a:prstGeom prst="ellipse">
              <a:avLst/>
            </a:prstGeom>
            <a:noFill/>
            <a:ln w="9525">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8" name="Oval 46">
              <a:extLst>
                <a:ext uri="{FF2B5EF4-FFF2-40B4-BE49-F238E27FC236}">
                  <a16:creationId xmlns:a16="http://schemas.microsoft.com/office/drawing/2014/main" id="{591E76A5-4CF3-4451-B621-701B15437E2E}"/>
                </a:ext>
              </a:extLst>
            </p:cNvPr>
            <p:cNvSpPr>
              <a:spLocks noChangeArrowheads="1"/>
            </p:cNvSpPr>
            <p:nvPr/>
          </p:nvSpPr>
          <p:spPr bwMode="auto">
            <a:xfrm>
              <a:off x="3750" y="3086"/>
              <a:ext cx="718" cy="382"/>
            </a:xfrm>
            <a:prstGeom prst="ellipse">
              <a:avLst/>
            </a:prstGeom>
            <a:noFill/>
            <a:ln w="9525">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50000"/>
                </a:spcBef>
                <a:spcAft>
                  <a:spcPct val="0"/>
                </a:spcAft>
                <a:buSzPct val="75000"/>
                <a:buFont typeface="Wingdings" panose="05000000000000000000" pitchFamily="2" charset="2"/>
                <a:buNone/>
              </a:pPr>
              <a:endParaRPr lang="zh-CN" altLang="en-US" b="0">
                <a:latin typeface="Arial Narrow" panose="020B0606020202030204" pitchFamily="34" charset="0"/>
              </a:endParaRPr>
            </a:p>
          </p:txBody>
        </p:sp>
        <p:sp>
          <p:nvSpPr>
            <p:cNvPr id="19" name="Line 47">
              <a:extLst>
                <a:ext uri="{FF2B5EF4-FFF2-40B4-BE49-F238E27FC236}">
                  <a16:creationId xmlns:a16="http://schemas.microsoft.com/office/drawing/2014/main" id="{30E331F8-D576-4B5C-9B54-445C60A56AD9}"/>
                </a:ext>
              </a:extLst>
            </p:cNvPr>
            <p:cNvSpPr>
              <a:spLocks noChangeShapeType="1"/>
            </p:cNvSpPr>
            <p:nvPr/>
          </p:nvSpPr>
          <p:spPr bwMode="auto">
            <a:xfrm flipH="1">
              <a:off x="1791" y="1973"/>
              <a:ext cx="891" cy="3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 name="Line 48">
              <a:extLst>
                <a:ext uri="{FF2B5EF4-FFF2-40B4-BE49-F238E27FC236}">
                  <a16:creationId xmlns:a16="http://schemas.microsoft.com/office/drawing/2014/main" id="{A274A897-21F5-4C22-94B5-BAE3665DD5FD}"/>
                </a:ext>
              </a:extLst>
            </p:cNvPr>
            <p:cNvSpPr>
              <a:spLocks noChangeShapeType="1"/>
            </p:cNvSpPr>
            <p:nvPr/>
          </p:nvSpPr>
          <p:spPr bwMode="auto">
            <a:xfrm>
              <a:off x="2691" y="1973"/>
              <a:ext cx="854" cy="2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 name="Line 49">
              <a:extLst>
                <a:ext uri="{FF2B5EF4-FFF2-40B4-BE49-F238E27FC236}">
                  <a16:creationId xmlns:a16="http://schemas.microsoft.com/office/drawing/2014/main" id="{49298C90-25C0-47EC-9761-04EAA860DE9A}"/>
                </a:ext>
              </a:extLst>
            </p:cNvPr>
            <p:cNvSpPr>
              <a:spLocks noChangeShapeType="1"/>
            </p:cNvSpPr>
            <p:nvPr/>
          </p:nvSpPr>
          <p:spPr bwMode="auto">
            <a:xfrm flipH="1">
              <a:off x="1273" y="2609"/>
              <a:ext cx="509" cy="49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2" name="Line 50">
              <a:extLst>
                <a:ext uri="{FF2B5EF4-FFF2-40B4-BE49-F238E27FC236}">
                  <a16:creationId xmlns:a16="http://schemas.microsoft.com/office/drawing/2014/main" id="{E28BBFC6-7F5F-484C-9F01-E847F3109162}"/>
                </a:ext>
              </a:extLst>
            </p:cNvPr>
            <p:cNvSpPr>
              <a:spLocks noChangeShapeType="1"/>
            </p:cNvSpPr>
            <p:nvPr/>
          </p:nvSpPr>
          <p:spPr bwMode="auto">
            <a:xfrm>
              <a:off x="1782" y="2609"/>
              <a:ext cx="481" cy="5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3" name="Line 51">
              <a:extLst>
                <a:ext uri="{FF2B5EF4-FFF2-40B4-BE49-F238E27FC236}">
                  <a16:creationId xmlns:a16="http://schemas.microsoft.com/office/drawing/2014/main" id="{58C92817-35CD-4B41-90C7-9E7542F911FD}"/>
                </a:ext>
              </a:extLst>
            </p:cNvPr>
            <p:cNvSpPr>
              <a:spLocks noChangeShapeType="1"/>
            </p:cNvSpPr>
            <p:nvPr/>
          </p:nvSpPr>
          <p:spPr bwMode="auto">
            <a:xfrm flipH="1">
              <a:off x="3263" y="2591"/>
              <a:ext cx="318" cy="5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4" name="Line 52">
              <a:extLst>
                <a:ext uri="{FF2B5EF4-FFF2-40B4-BE49-F238E27FC236}">
                  <a16:creationId xmlns:a16="http://schemas.microsoft.com/office/drawing/2014/main" id="{F86701FA-F7F5-4DC0-A6A9-2891A32D5098}"/>
                </a:ext>
              </a:extLst>
            </p:cNvPr>
            <p:cNvSpPr>
              <a:spLocks noChangeShapeType="1"/>
            </p:cNvSpPr>
            <p:nvPr/>
          </p:nvSpPr>
          <p:spPr bwMode="auto">
            <a:xfrm>
              <a:off x="3600" y="2582"/>
              <a:ext cx="509" cy="5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5" name="AutoShape 53">
              <a:extLst>
                <a:ext uri="{FF2B5EF4-FFF2-40B4-BE49-F238E27FC236}">
                  <a16:creationId xmlns:a16="http://schemas.microsoft.com/office/drawing/2014/main" id="{E574724D-9757-4B8C-8D1C-B20D2B0FAF75}"/>
                </a:ext>
              </a:extLst>
            </p:cNvPr>
            <p:cNvSpPr>
              <a:spLocks noChangeArrowheads="1"/>
            </p:cNvSpPr>
            <p:nvPr/>
          </p:nvSpPr>
          <p:spPr bwMode="auto">
            <a:xfrm>
              <a:off x="3696" y="1680"/>
              <a:ext cx="1728" cy="624"/>
            </a:xfrm>
            <a:prstGeom prst="wedgeRoundRectCallout">
              <a:avLst>
                <a:gd name="adj1" fmla="val -43750"/>
                <a:gd name="adj2" fmla="val 80769"/>
                <a:gd name="adj3" fmla="val 16667"/>
              </a:avLst>
            </a:prstGeom>
            <a:solidFill>
              <a:srgbClr val="FF7C80"/>
            </a:solidFill>
            <a:ln w="9525">
              <a:solidFill>
                <a:schemeClr val="tx1"/>
              </a:solidFill>
              <a:miter lim="800000"/>
              <a:headEnd/>
              <a:tailEnd/>
            </a:ln>
          </p:spPr>
          <p:txBody>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eaLnBrk="1" hangingPunct="1">
                <a:lnSpc>
                  <a:spcPct val="100000"/>
                </a:lnSpc>
                <a:spcBef>
                  <a:spcPct val="0"/>
                </a:spcBef>
                <a:spcAft>
                  <a:spcPct val="0"/>
                </a:spcAft>
                <a:buClrTx/>
                <a:buFontTx/>
                <a:buNone/>
              </a:pPr>
              <a:r>
                <a:rPr lang="en-US" altLang="zh-CN" sz="2000" b="0" dirty="0"/>
                <a:t>Select significant features!</a:t>
              </a:r>
            </a:p>
          </p:txBody>
        </p:sp>
      </p:grpSp>
    </p:spTree>
    <p:extLst>
      <p:ext uri="{BB962C8B-B14F-4D97-AF65-F5344CB8AC3E}">
        <p14:creationId xmlns:p14="http://schemas.microsoft.com/office/powerpoint/2010/main" val="2474530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 Example of Decision Tree Induction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pPr>
              <a:lnSpc>
                <a:spcPct val="105000"/>
              </a:lnSpc>
            </a:pPr>
            <a:r>
              <a:rPr lang="en-US" altLang="zh-CN" sz="2000" b="1" dirty="0" smtClean="0"/>
              <a:t>Example</a:t>
            </a:r>
          </a:p>
          <a:p>
            <a:pPr>
              <a:lnSpc>
                <a:spcPct val="105000"/>
              </a:lnSpc>
              <a:buFont typeface="Wingdings" panose="05000000000000000000" pitchFamily="2" charset="2"/>
              <a:buNone/>
            </a:pPr>
            <a:r>
              <a:rPr lang="en-US" altLang="zh-CN" sz="1600" b="0" dirty="0" smtClean="0"/>
              <a:t>    </a:t>
            </a:r>
            <a:endParaRPr lang="en-US" altLang="zh-CN" sz="1600" dirty="0"/>
          </a:p>
          <a:p>
            <a:pPr>
              <a:lnSpc>
                <a:spcPct val="110000"/>
              </a:lnSpc>
            </a:pPr>
            <a:endParaRPr lang="en-US" altLang="zh-CN" sz="1600" dirty="0"/>
          </a:p>
          <a:p>
            <a:pPr>
              <a:lnSpc>
                <a:spcPct val="110000"/>
              </a:lnSpc>
            </a:pPr>
            <a:endParaRPr lang="en-US" altLang="zh-CN" sz="1600" dirty="0"/>
          </a:p>
          <a:p>
            <a:pPr>
              <a:lnSpc>
                <a:spcPct val="110000"/>
              </a:lnSpc>
              <a:buFont typeface="Wingdings" panose="05000000000000000000" pitchFamily="2" charset="2"/>
              <a:buNone/>
            </a:pPr>
            <a:r>
              <a:rPr lang="en-US" altLang="zh-CN" sz="1600" b="0" dirty="0"/>
              <a:t> </a:t>
            </a:r>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a:p>
            <a:pPr>
              <a:lnSpc>
                <a:spcPct val="110000"/>
              </a:lnSpc>
              <a:buFont typeface="Wingdings" panose="05000000000000000000" pitchFamily="2" charset="2"/>
              <a:buNone/>
            </a:pPr>
            <a:endParaRPr lang="en-US" altLang="zh-CN" sz="1600" b="0" dirty="0"/>
          </a:p>
        </p:txBody>
      </p:sp>
      <p:pic>
        <p:nvPicPr>
          <p:cNvPr id="26" name="图片 25"/>
          <p:cNvPicPr>
            <a:picLocks noChangeAspect="1"/>
          </p:cNvPicPr>
          <p:nvPr/>
        </p:nvPicPr>
        <p:blipFill>
          <a:blip r:embed="rId2"/>
          <a:stretch>
            <a:fillRect/>
          </a:stretch>
        </p:blipFill>
        <p:spPr>
          <a:xfrm>
            <a:off x="1980745" y="1999621"/>
            <a:ext cx="8281547" cy="3879396"/>
          </a:xfrm>
          <a:prstGeom prst="rect">
            <a:avLst/>
          </a:prstGeom>
        </p:spPr>
      </p:pic>
    </p:spTree>
    <p:extLst>
      <p:ext uri="{BB962C8B-B14F-4D97-AF65-F5344CB8AC3E}">
        <p14:creationId xmlns:p14="http://schemas.microsoft.com/office/powerpoint/2010/main" val="751636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000" b="1" dirty="0"/>
              <a:t>Data Compression</a:t>
            </a:r>
            <a:endParaRPr lang="zh-CN" altLang="en-US" sz="2000" b="1" dirty="0"/>
          </a:p>
        </p:txBody>
      </p:sp>
      <p:sp>
        <p:nvSpPr>
          <p:cNvPr id="3" name="内容占位符 2"/>
          <p:cNvSpPr>
            <a:spLocks noGrp="1"/>
          </p:cNvSpPr>
          <p:nvPr>
            <p:ph idx="1"/>
          </p:nvPr>
        </p:nvSpPr>
        <p:spPr>
          <a:xfrm>
            <a:off x="563961" y="1404813"/>
            <a:ext cx="11256564" cy="5272212"/>
          </a:xfrm>
        </p:spPr>
        <p:txBody>
          <a:bodyPr>
            <a:normAutofit/>
          </a:bodyPr>
          <a:lstStyle/>
          <a:p>
            <a:r>
              <a:rPr lang="en-US" altLang="zh-CN" sz="2000" b="1" dirty="0"/>
              <a:t>String compression</a:t>
            </a:r>
          </a:p>
          <a:p>
            <a:pPr lvl="1"/>
            <a:r>
              <a:rPr lang="en-US" altLang="zh-CN" sz="1800" b="1" dirty="0"/>
              <a:t>There are extensive theories and well-tuned algorithms</a:t>
            </a:r>
          </a:p>
          <a:p>
            <a:pPr lvl="1"/>
            <a:r>
              <a:rPr lang="en-US" altLang="zh-CN" sz="1800" b="1" dirty="0"/>
              <a:t>Typically lossless</a:t>
            </a:r>
            <a:r>
              <a:rPr lang="zh-CN" altLang="en-US" sz="1800" b="1" dirty="0"/>
              <a:t>（无损的）</a:t>
            </a:r>
          </a:p>
          <a:p>
            <a:pPr lvl="1"/>
            <a:r>
              <a:rPr lang="en-US" altLang="zh-CN" sz="1800" b="1" dirty="0"/>
              <a:t>But only limited manipulation is possible without expansion</a:t>
            </a:r>
            <a:endParaRPr lang="en-US" altLang="zh-CN" sz="1800" b="1" dirty="0">
              <a:sym typeface="Symbol" panose="05050102010706020507" pitchFamily="18" charset="2"/>
            </a:endParaRPr>
          </a:p>
          <a:p>
            <a:r>
              <a:rPr lang="en-US" altLang="zh-CN" sz="2000" b="1" dirty="0">
                <a:sym typeface="Symbol" panose="05050102010706020507" pitchFamily="18" charset="2"/>
              </a:rPr>
              <a:t>Audio/video compression</a:t>
            </a:r>
          </a:p>
          <a:p>
            <a:pPr lvl="1"/>
            <a:r>
              <a:rPr lang="en-US" altLang="zh-CN" sz="1800" b="1" dirty="0">
                <a:sym typeface="Symbol" panose="05050102010706020507" pitchFamily="18" charset="2"/>
              </a:rPr>
              <a:t>Typically lossy</a:t>
            </a:r>
            <a:r>
              <a:rPr lang="zh-CN" altLang="en-US" sz="1800" b="1" dirty="0">
                <a:sym typeface="Symbol" panose="05050102010706020507" pitchFamily="18" charset="2"/>
              </a:rPr>
              <a:t>（有损的）</a:t>
            </a:r>
            <a:r>
              <a:rPr lang="en-US" altLang="zh-CN" sz="1800" b="1" dirty="0">
                <a:sym typeface="Symbol" panose="05050102010706020507" pitchFamily="18" charset="2"/>
              </a:rPr>
              <a:t>compression, with progressive refinement</a:t>
            </a:r>
          </a:p>
          <a:p>
            <a:pPr lvl="1"/>
            <a:r>
              <a:rPr lang="en-US" altLang="zh-CN" sz="1800" b="1" dirty="0">
                <a:sym typeface="Symbol" panose="05050102010706020507" pitchFamily="18" charset="2"/>
              </a:rPr>
              <a:t>Sometimes small fragments of signal can be reconstructed without reconstructing the whole</a:t>
            </a:r>
          </a:p>
        </p:txBody>
      </p:sp>
      <p:sp>
        <p:nvSpPr>
          <p:cNvPr id="4" name="AutoShape 4">
            <a:extLst>
              <a:ext uri="{FF2B5EF4-FFF2-40B4-BE49-F238E27FC236}">
                <a16:creationId xmlns:a16="http://schemas.microsoft.com/office/drawing/2014/main" id="{B2657C66-AA3A-4795-B773-B7722002A2BA}"/>
              </a:ext>
            </a:extLst>
          </p:cNvPr>
          <p:cNvSpPr>
            <a:spLocks noChangeArrowheads="1"/>
          </p:cNvSpPr>
          <p:nvPr/>
        </p:nvSpPr>
        <p:spPr bwMode="auto">
          <a:xfrm>
            <a:off x="3205160" y="4661024"/>
            <a:ext cx="1427162" cy="612775"/>
          </a:xfrm>
          <a:prstGeom prst="can">
            <a:avLst>
              <a:gd name="adj" fmla="val 25000"/>
            </a:avLst>
          </a:prstGeom>
          <a:solidFill>
            <a:schemeClr val="bg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a:lnSpc>
                <a:spcPct val="100000"/>
              </a:lnSpc>
              <a:spcBef>
                <a:spcPct val="0"/>
              </a:spcBef>
              <a:spcAft>
                <a:spcPct val="0"/>
              </a:spcAft>
              <a:buClrTx/>
              <a:buFontTx/>
              <a:buNone/>
            </a:pPr>
            <a:r>
              <a:rPr lang="en-US" altLang="zh-CN">
                <a:latin typeface="Times New Roman" panose="02020603050405020304" pitchFamily="18" charset="0"/>
              </a:rPr>
              <a:t>Original Data</a:t>
            </a:r>
          </a:p>
        </p:txBody>
      </p:sp>
      <p:sp>
        <p:nvSpPr>
          <p:cNvPr id="5" name="AutoShape 5">
            <a:extLst>
              <a:ext uri="{FF2B5EF4-FFF2-40B4-BE49-F238E27FC236}">
                <a16:creationId xmlns:a16="http://schemas.microsoft.com/office/drawing/2014/main" id="{F1C4CD7F-82BC-440E-9FB7-86F2BEE1AFB6}"/>
              </a:ext>
            </a:extLst>
          </p:cNvPr>
          <p:cNvSpPr>
            <a:spLocks noChangeArrowheads="1"/>
          </p:cNvSpPr>
          <p:nvPr/>
        </p:nvSpPr>
        <p:spPr bwMode="auto">
          <a:xfrm>
            <a:off x="7670797" y="5165849"/>
            <a:ext cx="1316038" cy="684213"/>
          </a:xfrm>
          <a:prstGeom prst="cube">
            <a:avLst>
              <a:gd name="adj" fmla="val 25000"/>
            </a:avLst>
          </a:prstGeom>
          <a:solidFill>
            <a:srgbClr val="F6E6EA"/>
          </a:solidFill>
          <a:ln w="9525">
            <a:solidFill>
              <a:schemeClr val="tx1"/>
            </a:solidFill>
            <a:miter lim="800000"/>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a:lnSpc>
                <a:spcPct val="100000"/>
              </a:lnSpc>
              <a:spcBef>
                <a:spcPct val="0"/>
              </a:spcBef>
              <a:spcAft>
                <a:spcPct val="0"/>
              </a:spcAft>
              <a:buClrTx/>
              <a:buFontTx/>
              <a:buNone/>
            </a:pPr>
            <a:r>
              <a:rPr lang="en-US" altLang="zh-CN" dirty="0">
                <a:latin typeface="Times New Roman" panose="02020603050405020304" pitchFamily="18" charset="0"/>
              </a:rPr>
              <a:t>Compressed </a:t>
            </a:r>
          </a:p>
          <a:p>
            <a:pPr algn="ctr">
              <a:lnSpc>
                <a:spcPct val="100000"/>
              </a:lnSpc>
              <a:spcBef>
                <a:spcPct val="0"/>
              </a:spcBef>
              <a:spcAft>
                <a:spcPct val="0"/>
              </a:spcAft>
              <a:buClrTx/>
              <a:buFontTx/>
              <a:buNone/>
            </a:pPr>
            <a:r>
              <a:rPr lang="en-US" altLang="zh-CN" dirty="0">
                <a:latin typeface="Times New Roman" panose="02020603050405020304" pitchFamily="18" charset="0"/>
              </a:rPr>
              <a:t>Data</a:t>
            </a:r>
          </a:p>
        </p:txBody>
      </p:sp>
      <p:sp>
        <p:nvSpPr>
          <p:cNvPr id="6" name="Line 7">
            <a:extLst>
              <a:ext uri="{FF2B5EF4-FFF2-40B4-BE49-F238E27FC236}">
                <a16:creationId xmlns:a16="http://schemas.microsoft.com/office/drawing/2014/main" id="{1EE544F4-8A6F-4254-A16B-60C454E35210}"/>
              </a:ext>
            </a:extLst>
          </p:cNvPr>
          <p:cNvSpPr>
            <a:spLocks noChangeShapeType="1"/>
          </p:cNvSpPr>
          <p:nvPr/>
        </p:nvSpPr>
        <p:spPr bwMode="auto">
          <a:xfrm flipH="1" flipV="1">
            <a:off x="4718047" y="4949949"/>
            <a:ext cx="2952750" cy="50323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 name="Text Box 8">
            <a:extLst>
              <a:ext uri="{FF2B5EF4-FFF2-40B4-BE49-F238E27FC236}">
                <a16:creationId xmlns:a16="http://schemas.microsoft.com/office/drawing/2014/main" id="{7F7926B1-2B9D-4C46-AFD2-7A6E071B4583}"/>
              </a:ext>
            </a:extLst>
          </p:cNvPr>
          <p:cNvSpPr txBox="1">
            <a:spLocks noChangeArrowheads="1"/>
          </p:cNvSpPr>
          <p:nvPr/>
        </p:nvSpPr>
        <p:spPr bwMode="auto">
          <a:xfrm>
            <a:off x="5581647" y="5167437"/>
            <a:ext cx="882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1800">
                <a:latin typeface="Times New Roman" panose="02020603050405020304" pitchFamily="18" charset="0"/>
              </a:rPr>
              <a:t>lossless</a:t>
            </a:r>
          </a:p>
        </p:txBody>
      </p:sp>
      <p:sp>
        <p:nvSpPr>
          <p:cNvPr id="8" name="AutoShape 9">
            <a:extLst>
              <a:ext uri="{FF2B5EF4-FFF2-40B4-BE49-F238E27FC236}">
                <a16:creationId xmlns:a16="http://schemas.microsoft.com/office/drawing/2014/main" id="{6915C805-4776-47F0-9F55-93844DEF4AAB}"/>
              </a:ext>
            </a:extLst>
          </p:cNvPr>
          <p:cNvSpPr>
            <a:spLocks noChangeArrowheads="1"/>
          </p:cNvSpPr>
          <p:nvPr/>
        </p:nvSpPr>
        <p:spPr bwMode="auto">
          <a:xfrm>
            <a:off x="3205160" y="5597649"/>
            <a:ext cx="1536700" cy="706438"/>
          </a:xfrm>
          <a:prstGeom prst="can">
            <a:avLst>
              <a:gd name="adj" fmla="val 25000"/>
            </a:avLst>
          </a:prstGeom>
          <a:solidFill>
            <a:schemeClr val="bg1"/>
          </a:solidFill>
          <a:ln w="9525">
            <a:solidFill>
              <a:schemeClr val="tx1"/>
            </a:solidFill>
            <a:round/>
            <a:headEnd/>
            <a:tailEnd/>
          </a:ln>
        </p:spPr>
        <p:txBody>
          <a:bodyPr wrap="none" anchor="ct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gn="ctr">
              <a:lnSpc>
                <a:spcPct val="100000"/>
              </a:lnSpc>
              <a:spcBef>
                <a:spcPct val="0"/>
              </a:spcBef>
              <a:spcAft>
                <a:spcPct val="0"/>
              </a:spcAft>
              <a:buClrTx/>
              <a:buFontTx/>
              <a:buNone/>
            </a:pPr>
            <a:r>
              <a:rPr lang="en-US" altLang="zh-CN">
                <a:latin typeface="Times New Roman" panose="02020603050405020304" pitchFamily="18" charset="0"/>
              </a:rPr>
              <a:t>Original Data</a:t>
            </a:r>
          </a:p>
          <a:p>
            <a:pPr algn="ctr">
              <a:lnSpc>
                <a:spcPct val="100000"/>
              </a:lnSpc>
              <a:spcBef>
                <a:spcPct val="0"/>
              </a:spcBef>
              <a:spcAft>
                <a:spcPct val="0"/>
              </a:spcAft>
              <a:buClrTx/>
              <a:buFontTx/>
              <a:buNone/>
            </a:pPr>
            <a:r>
              <a:rPr lang="en-US" altLang="zh-CN">
                <a:latin typeface="Times New Roman" panose="02020603050405020304" pitchFamily="18" charset="0"/>
              </a:rPr>
              <a:t>Approximated </a:t>
            </a:r>
          </a:p>
        </p:txBody>
      </p:sp>
      <p:sp>
        <p:nvSpPr>
          <p:cNvPr id="9" name="Line 10">
            <a:extLst>
              <a:ext uri="{FF2B5EF4-FFF2-40B4-BE49-F238E27FC236}">
                <a16:creationId xmlns:a16="http://schemas.microsoft.com/office/drawing/2014/main" id="{8AD3C9FE-A2DE-4B44-A43E-D5B53901FFFE}"/>
              </a:ext>
            </a:extLst>
          </p:cNvPr>
          <p:cNvSpPr>
            <a:spLocks noChangeShapeType="1"/>
          </p:cNvSpPr>
          <p:nvPr/>
        </p:nvSpPr>
        <p:spPr bwMode="auto">
          <a:xfrm flipH="1">
            <a:off x="4718047" y="5597649"/>
            <a:ext cx="2879725" cy="36671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0" name="Text Box 11">
            <a:extLst>
              <a:ext uri="{FF2B5EF4-FFF2-40B4-BE49-F238E27FC236}">
                <a16:creationId xmlns:a16="http://schemas.microsoft.com/office/drawing/2014/main" id="{62200171-5405-43E5-9F85-3F0504E2A6CB}"/>
              </a:ext>
            </a:extLst>
          </p:cNvPr>
          <p:cNvSpPr txBox="1">
            <a:spLocks noChangeArrowheads="1"/>
          </p:cNvSpPr>
          <p:nvPr/>
        </p:nvSpPr>
        <p:spPr bwMode="auto">
          <a:xfrm rot="19802972">
            <a:off x="5886447" y="5742112"/>
            <a:ext cx="7048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ct val="60000"/>
              </a:spcBef>
              <a:spcAft>
                <a:spcPct val="10000"/>
              </a:spcAft>
              <a:buClr>
                <a:schemeClr val="tx1"/>
              </a:buClr>
              <a:buFont typeface="Wingdings" panose="05000000000000000000" pitchFamily="2" charset="2"/>
              <a:buChar char="@"/>
              <a:defRPr b="1">
                <a:solidFill>
                  <a:schemeClr val="tx1"/>
                </a:solidFill>
                <a:latin typeface="Tahoma" panose="020B0604030504040204" pitchFamily="34" charset="0"/>
                <a:ea typeface="SimSun" panose="02010600030101010101" pitchFamily="2" charset="-122"/>
                <a:cs typeface="Times New Roman" panose="02020603050405020304" pitchFamily="18" charset="0"/>
              </a:defRPr>
            </a:lvl1pPr>
            <a:lvl2pPr marL="742950" indent="-285750">
              <a:lnSpc>
                <a:spcPct val="125000"/>
              </a:lnSpc>
              <a:spcBef>
                <a:spcPct val="35000"/>
              </a:spcBef>
              <a:buClr>
                <a:schemeClr val="tx1"/>
              </a:buClr>
              <a:buFont typeface="Wingdings" panose="05000000000000000000" pitchFamily="2" charset="2"/>
              <a:buChar char="ü"/>
              <a:defRPr sz="1600" b="1">
                <a:solidFill>
                  <a:schemeClr val="tx1"/>
                </a:solidFill>
                <a:latin typeface="Tahoma" panose="020B0604030504040204" pitchFamily="34" charset="0"/>
                <a:ea typeface="SimSun" panose="02010600030101010101" pitchFamily="2" charset="-122"/>
                <a:cs typeface="Times New Roman" panose="02020603050405020304" pitchFamily="18" charset="0"/>
              </a:defRPr>
            </a:lvl2pPr>
            <a:lvl3pPr marL="1143000" indent="-228600">
              <a:lnSpc>
                <a:spcPct val="125000"/>
              </a:lnSpc>
              <a:spcBef>
                <a:spcPct val="20000"/>
              </a:spcBef>
              <a:buClr>
                <a:schemeClr val="tx1"/>
              </a:buClr>
              <a:buFont typeface="Arial" panose="020B0604020202020204" pitchFamily="34" charset="0"/>
              <a:buChar char="-"/>
              <a:defRPr sz="1400" b="1">
                <a:solidFill>
                  <a:schemeClr val="tx1"/>
                </a:solidFill>
                <a:latin typeface="Tahoma" panose="020B0604030504040204" pitchFamily="34" charset="0"/>
                <a:ea typeface="SimSun" panose="02010600030101010101" pitchFamily="2" charset="-122"/>
                <a:cs typeface="Times New Roman" panose="02020603050405020304" pitchFamily="18" charset="0"/>
              </a:defRPr>
            </a:lvl3pPr>
            <a:lvl4pPr marL="1600200" indent="-228600">
              <a:lnSpc>
                <a:spcPct val="125000"/>
              </a:lnSpc>
              <a:spcBef>
                <a:spcPct val="20000"/>
              </a:spcBef>
              <a:buClr>
                <a:schemeClr val="tx1"/>
              </a:buClr>
              <a:buFont typeface="Arial" panose="020B0604020202020204" pitchFamily="34" charset="0"/>
              <a:buChar char="-"/>
              <a:defRPr sz="1200" b="1">
                <a:solidFill>
                  <a:schemeClr val="tx1"/>
                </a:solidFill>
                <a:latin typeface="Tahoma" panose="020B0604030504040204" pitchFamily="34" charset="0"/>
                <a:ea typeface="SimSun" panose="02010600030101010101" pitchFamily="2" charset="-122"/>
                <a:cs typeface="Times New Roman" panose="02020603050405020304" pitchFamily="18" charset="0"/>
              </a:defRPr>
            </a:lvl4pPr>
            <a:lvl5pPr marL="2057400" indent="-228600">
              <a:spcBef>
                <a:spcPct val="20000"/>
              </a:spcBef>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5pPr>
            <a:lvl6pPr marL="25146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6pPr>
            <a:lvl7pPr marL="29718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7pPr>
            <a:lvl8pPr marL="34290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8pPr>
            <a:lvl9pPr marL="3886200" indent="-228600" eaLnBrk="0" fontAlgn="base" hangingPunct="0">
              <a:spcBef>
                <a:spcPct val="20000"/>
              </a:spcBef>
              <a:spcAft>
                <a:spcPct val="0"/>
              </a:spcAft>
              <a:buClr>
                <a:schemeClr val="accent1"/>
              </a:buClr>
              <a:buChar char="•"/>
              <a:defRPr sz="1200">
                <a:solidFill>
                  <a:schemeClr val="tx1"/>
                </a:solidFill>
                <a:latin typeface="Comic Sans MS" panose="030F0702030302020204" pitchFamily="66" charset="0"/>
                <a:ea typeface="文鼎粗钢笔行楷" pitchFamily="33" charset="-122"/>
                <a:cs typeface="Times New Roman" panose="02020603050405020304" pitchFamily="18" charset="0"/>
              </a:defRPr>
            </a:lvl9pPr>
          </a:lstStyle>
          <a:p>
            <a:pPr>
              <a:lnSpc>
                <a:spcPct val="100000"/>
              </a:lnSpc>
              <a:spcBef>
                <a:spcPct val="0"/>
              </a:spcBef>
              <a:spcAft>
                <a:spcPct val="0"/>
              </a:spcAft>
              <a:buClrTx/>
              <a:buFontTx/>
              <a:buNone/>
            </a:pPr>
            <a:r>
              <a:rPr lang="en-US" altLang="zh-CN" sz="2000">
                <a:latin typeface="Times New Roman" panose="02020603050405020304" pitchFamily="18" charset="0"/>
              </a:rPr>
              <a:t>lossy</a:t>
            </a:r>
          </a:p>
        </p:txBody>
      </p:sp>
    </p:spTree>
    <p:extLst>
      <p:ext uri="{BB962C8B-B14F-4D97-AF65-F5344CB8AC3E}">
        <p14:creationId xmlns:p14="http://schemas.microsoft.com/office/powerpoint/2010/main" val="3859642857"/>
      </p:ext>
    </p:extLst>
  </p:cSld>
  <p:clrMapOvr>
    <a:masterClrMapping/>
  </p:clrMapOvr>
  <p:timing>
    <p:tnLst>
      <p:par>
        <p:cTn id="1" dur="indefinite" restart="never" nodeType="tmRoot"/>
      </p:par>
    </p:tnLst>
  </p:timing>
</p:sld>
</file>

<file path=ppt/theme/theme1.xml><?xml version="1.0" encoding="utf-8"?>
<a:theme xmlns:a="http://schemas.openxmlformats.org/drawingml/2006/main" name="Tsinghu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rgbClr val="7030A0"/>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singhua" id="{D780B322-CDB6-4BA8-92AF-5C3DE9114273}" vid="{85E16F8F-05B1-4403-9C71-87521E2523D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Tsinghua</Template>
  <TotalTime>79016</TotalTime>
  <Words>1179</Words>
  <Application>Microsoft Office PowerPoint</Application>
  <PresentationFormat>宽屏</PresentationFormat>
  <Paragraphs>186</Paragraphs>
  <Slides>20</Slides>
  <Notes>1</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7" baseType="lpstr">
      <vt:lpstr>新細明體</vt:lpstr>
      <vt:lpstr>方正粗黑宋简体</vt:lpstr>
      <vt:lpstr>宋体</vt:lpstr>
      <vt:lpstr>宋体</vt:lpstr>
      <vt:lpstr>Microsoft YaHei</vt:lpstr>
      <vt:lpstr>Arial</vt:lpstr>
      <vt:lpstr>Arial Black</vt:lpstr>
      <vt:lpstr>Arial Narrow</vt:lpstr>
      <vt:lpstr>Calibri</vt:lpstr>
      <vt:lpstr>Rockwell Condensed</vt:lpstr>
      <vt:lpstr>Symbol</vt:lpstr>
      <vt:lpstr>Tahoma</vt:lpstr>
      <vt:lpstr>Times New Roman</vt:lpstr>
      <vt:lpstr>Wingdings</vt:lpstr>
      <vt:lpstr>Wingdings 2</vt:lpstr>
      <vt:lpstr>Tsinghua</vt:lpstr>
      <vt:lpstr>Chart</vt:lpstr>
      <vt:lpstr>Data Preprocessing ——Data Reduction——</vt:lpstr>
      <vt:lpstr>Data Preprocessing</vt:lpstr>
      <vt:lpstr>Data Reduction Strategy</vt:lpstr>
      <vt:lpstr>Data Cube Aggregation</vt:lpstr>
      <vt:lpstr>Dimensionality Reduction</vt:lpstr>
      <vt:lpstr>Heuristic Feature Selection Methods</vt:lpstr>
      <vt:lpstr> Example of Decision Tree Induction</vt:lpstr>
      <vt:lpstr> Example of Decision Tree Induction</vt:lpstr>
      <vt:lpstr>Data Compression</vt:lpstr>
      <vt:lpstr>Wavelet Transformation</vt:lpstr>
      <vt:lpstr>DWT for Image Compression</vt:lpstr>
      <vt:lpstr>Principal Component Analysis</vt:lpstr>
      <vt:lpstr>Numerosity Reduction</vt:lpstr>
      <vt:lpstr>Data Reduction Method (1): Regression and Log-Linear Models</vt:lpstr>
      <vt:lpstr>Regression and Log-Linear Models</vt:lpstr>
      <vt:lpstr>Data Reduction Method (2): Histograms</vt:lpstr>
      <vt:lpstr>Data Reduction Method (3): Clustering</vt:lpstr>
      <vt:lpstr>Data Reduction Method (4): Sampling</vt:lpstr>
      <vt:lpstr>Sampling</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新闻和用户生成内容的交互分析</dc:title>
  <dc:creator>Lei Hou</dc:creator>
  <cp:lastModifiedBy>xuhua</cp:lastModifiedBy>
  <cp:revision>6157</cp:revision>
  <cp:lastPrinted>2019-04-19T01:46:34Z</cp:lastPrinted>
  <dcterms:created xsi:type="dcterms:W3CDTF">2013-09-16T02:46:25Z</dcterms:created>
  <dcterms:modified xsi:type="dcterms:W3CDTF">2022-03-21T04:26:41Z</dcterms:modified>
</cp:coreProperties>
</file>

<file path=docProps/thumbnail.jpeg>
</file>